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5143500" cx="9144000"/>
  <p:notesSz cx="6858000" cy="9144000"/>
  <p:embeddedFontLst>
    <p:embeddedFont>
      <p:font typeface="Roboto Black"/>
      <p:bold r:id="rId37"/>
      <p:boldItalic r:id="rId38"/>
    </p:embeddedFont>
    <p:embeddedFont>
      <p:font typeface="Roboto"/>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bold.fntdata"/><Relationship Id="rId20" Type="http://schemas.openxmlformats.org/officeDocument/2006/relationships/slide" Target="slides/slide15.xml"/><Relationship Id="rId42" Type="http://schemas.openxmlformats.org/officeDocument/2006/relationships/font" Target="fonts/Roboto-boldItalic.fntdata"/><Relationship Id="rId41" Type="http://schemas.openxmlformats.org/officeDocument/2006/relationships/font" Target="fonts/Roboto-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RobotoBlack-bold.fntdata"/><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Roboto-regular.fntdata"/><Relationship Id="rId16" Type="http://schemas.openxmlformats.org/officeDocument/2006/relationships/slide" Target="slides/slide11.xml"/><Relationship Id="rId38" Type="http://schemas.openxmlformats.org/officeDocument/2006/relationships/font" Target="fonts/RobotoBlack-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1ef3a41b3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1ef3a41b3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f6917784e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f6917784e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f6917784e0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f6917784e0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f6917784e0_0_3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f6917784e0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f6917784e0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f6917784e0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f6917784e0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f6917784e0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f6917784e0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f6917784e0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f6917784e0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f6917784e0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f6917784e0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f6917784e0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f6917784e0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f6917784e0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f6917784e0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f6917784e0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d1ef3a4673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d1ef3a4673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f6917784e0_0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f6917784e0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f6917784e0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f6917784e0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6917784e0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f6917784e0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f6917784e0_0_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f6917784e0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f6917784e0_0_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f6917784e0_0_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f6917784e0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f6917784e0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f6917784e0_0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f6917784e0_0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f6917784e0_0_4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f6917784e0_0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f6917784e0_0_4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f6917784e0_0_4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f6917784e0_0_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f6917784e0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dbb8e9b71c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dbb8e9b71c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f6917784e0_0_5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f6917784e0_0_5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f6917784e0_0_5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3f6917784e0_0_5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dc38ac466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dc38ac466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6917784e0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f6917784e0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f6917784e0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f6917784e0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d1ef3a41b3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d1ef3a41b3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f6917784e0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f6917784e0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f6917784e0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f6917784e0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jpg"/><Relationship Id="rId7" Type="http://schemas.openxmlformats.org/officeDocument/2006/relationships/image" Target="../media/image5.png"/><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jpg"/><Relationship Id="rId4" Type="http://schemas.openxmlformats.org/officeDocument/2006/relationships/image" Target="../media/image10.png"/><Relationship Id="rId9" Type="http://schemas.openxmlformats.org/officeDocument/2006/relationships/image" Target="../media/image1.jpg"/><Relationship Id="rId5" Type="http://schemas.openxmlformats.org/officeDocument/2006/relationships/hyperlink" Target="https://storage.lesbases.anct.gouv.fr/main/user/fce7f55b-56a1-4a3e-b80c-c0a75dd10d4d/QlxDAhT9CC_fgjUEGeGDG_Guide%20Etudiant.pdf" TargetMode="External"/><Relationship Id="rId6" Type="http://schemas.openxmlformats.org/officeDocument/2006/relationships/image" Target="../media/image12.png"/><Relationship Id="rId7" Type="http://schemas.openxmlformats.org/officeDocument/2006/relationships/image" Target="../media/image2.png"/><Relationship Id="rId8"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9.jpg"/><Relationship Id="rId4" Type="http://schemas.openxmlformats.org/officeDocument/2006/relationships/image" Target="../media/image10.png"/><Relationship Id="rId10" Type="http://schemas.openxmlformats.org/officeDocument/2006/relationships/image" Target="../media/image1.jpg"/><Relationship Id="rId9" Type="http://schemas.openxmlformats.org/officeDocument/2006/relationships/image" Target="../media/image5.png"/><Relationship Id="rId5" Type="http://schemas.openxmlformats.org/officeDocument/2006/relationships/hyperlink" Target="https://storage.lesbases.anct.gouv.fr/main/user/fce7f55b-56a1-4a3e-b80c-c0a75dd10d4d/QlxDAhT9CC_fgjUEGeGDG_Guide%20Etudiant.pdf" TargetMode="External"/><Relationship Id="rId6" Type="http://schemas.openxmlformats.org/officeDocument/2006/relationships/hyperlink" Target="https://storage.lesbases.anct.gouv.fr/main/user/fce7f55b-56a1-4a3e-b80c-c0a75dd10d4d/QlxDAhT9CC_fgjUEGeGDG_Guide%20Etudiant.pdf" TargetMode="External"/><Relationship Id="rId7" Type="http://schemas.openxmlformats.org/officeDocument/2006/relationships/image" Target="../media/image12.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hyperlink" Target="https://www.aide-sociale.f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hyperlink" Target="https://www.aide-sociale.fr/"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hyperlink" Target="https://www.aide-sociale.f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hyperlink" Target="https://www.aide-sociale.fr/"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hyperlink" Target="https://www.aide-sociale.fr/"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hyperlink" Target="https://www.aide-sociale.fr/"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hyperlink" Target="https://www.aide-sociale.f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12.png"/><Relationship Id="rId7"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hyperlink" Target="https://www.aide-sociale.fr/"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17.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hyperlink" Target="https://mes-aides.gouv.f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png"/><Relationship Id="rId4" Type="http://schemas.openxmlformats.org/officeDocument/2006/relationships/image" Target="../media/image2.png"/><Relationship Id="rId11" Type="http://schemas.openxmlformats.org/officeDocument/2006/relationships/image" Target="../media/image15.png"/><Relationship Id="rId10" Type="http://schemas.openxmlformats.org/officeDocument/2006/relationships/image" Target="../media/image11.png"/><Relationship Id="rId12" Type="http://schemas.openxmlformats.org/officeDocument/2006/relationships/image" Target="../media/image14.png"/><Relationship Id="rId9" Type="http://schemas.openxmlformats.org/officeDocument/2006/relationships/image" Target="../media/image18.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hyperlink" Target="https://www.etudiant.gouv.fr/fr"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jpg"/><Relationship Id="rId4" Type="http://schemas.openxmlformats.org/officeDocument/2006/relationships/image" Target="../media/image24.png"/><Relationship Id="rId11" Type="http://schemas.openxmlformats.org/officeDocument/2006/relationships/image" Target="../media/image15.png"/><Relationship Id="rId10" Type="http://schemas.openxmlformats.org/officeDocument/2006/relationships/image" Target="../media/image11.png"/><Relationship Id="rId12" Type="http://schemas.openxmlformats.org/officeDocument/2006/relationships/image" Target="../media/image14.png"/><Relationship Id="rId9" Type="http://schemas.openxmlformats.org/officeDocument/2006/relationships/hyperlink" Target="https://www.etudiant.gouv.fr/fr" TargetMode="External"/><Relationship Id="rId5" Type="http://schemas.openxmlformats.org/officeDocument/2006/relationships/image" Target="../media/image12.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jp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0.png"/><Relationship Id="rId8" Type="http://schemas.openxmlformats.org/officeDocument/2006/relationships/hyperlink" Target="https://messervices.etudiant.gouv.fr/"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jpg"/><Relationship Id="rId4" Type="http://schemas.openxmlformats.org/officeDocument/2006/relationships/image" Target="../media/image12.png"/><Relationship Id="rId9" Type="http://schemas.openxmlformats.org/officeDocument/2006/relationships/image" Target="../media/image21.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0.png"/><Relationship Id="rId8" Type="http://schemas.openxmlformats.org/officeDocument/2006/relationships/hyperlink" Target="https://messervices.etudiant.gouv.fr/"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jpg"/><Relationship Id="rId4" Type="http://schemas.openxmlformats.org/officeDocument/2006/relationships/image" Target="../media/image2.png"/><Relationship Id="rId11" Type="http://schemas.openxmlformats.org/officeDocument/2006/relationships/image" Target="../media/image20.png"/><Relationship Id="rId10" Type="http://schemas.openxmlformats.org/officeDocument/2006/relationships/image" Target="../media/image11.png"/><Relationship Id="rId9" Type="http://schemas.openxmlformats.org/officeDocument/2006/relationships/image" Target="../media/image22.png"/><Relationship Id="rId5" Type="http://schemas.openxmlformats.org/officeDocument/2006/relationships/image" Target="../media/image5.png"/><Relationship Id="rId6" Type="http://schemas.openxmlformats.org/officeDocument/2006/relationships/image" Target="../media/image10.png"/><Relationship Id="rId7" Type="http://schemas.openxmlformats.org/officeDocument/2006/relationships/hyperlink" Target="https://messervices.etudiant.gouv.fr/" TargetMode="External"/><Relationship Id="rId8"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jpg"/><Relationship Id="rId4" Type="http://schemas.openxmlformats.org/officeDocument/2006/relationships/image" Target="../media/image12.png"/><Relationship Id="rId9" Type="http://schemas.openxmlformats.org/officeDocument/2006/relationships/image" Target="../media/image26.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0.png"/><Relationship Id="rId8" Type="http://schemas.openxmlformats.org/officeDocument/2006/relationships/hyperlink" Target="https://messervices.etudiant.gouv.f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jp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0.png"/><Relationship Id="rId8" Type="http://schemas.openxmlformats.org/officeDocument/2006/relationships/hyperlink" Target="https://messervices.etudiant.gouv.fr/"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jpg"/><Relationship Id="rId4" Type="http://schemas.openxmlformats.org/officeDocument/2006/relationships/image" Target="../media/image12.png"/><Relationship Id="rId10" Type="http://schemas.openxmlformats.org/officeDocument/2006/relationships/image" Target="../media/image11.png"/><Relationship Id="rId9" Type="http://schemas.openxmlformats.org/officeDocument/2006/relationships/image" Target="../media/image23.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0.png"/><Relationship Id="rId8" Type="http://schemas.openxmlformats.org/officeDocument/2006/relationships/hyperlink" Target="https://messervices.etudiant.gouv.f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jpg"/><Relationship Id="rId8"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jp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hyperlink" Target="https://www.youtube.com/watch?v=VdBT-VvrxnI" TargetMode="External"/><Relationship Id="rId9"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1.jpg"/><Relationship Id="rId8"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4.png"/><Relationship Id="rId11" Type="http://schemas.openxmlformats.org/officeDocument/2006/relationships/image" Target="../media/image6.png"/><Relationship Id="rId10" Type="http://schemas.openxmlformats.org/officeDocument/2006/relationships/image" Target="../media/image1.jpg"/><Relationship Id="rId9"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2.png"/><Relationship Id="rId7" Type="http://schemas.openxmlformats.org/officeDocument/2006/relationships/image" Target="../media/image13.png"/><Relationship Id="rId8"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415638" y="4383050"/>
            <a:ext cx="1955325" cy="601250"/>
          </a:xfrm>
          <a:prstGeom prst="rect">
            <a:avLst/>
          </a:prstGeom>
          <a:noFill/>
          <a:ln>
            <a:noFill/>
          </a:ln>
        </p:spPr>
      </p:pic>
      <p:grpSp>
        <p:nvGrpSpPr>
          <p:cNvPr id="55" name="Google Shape;55;p13"/>
          <p:cNvGrpSpPr/>
          <p:nvPr/>
        </p:nvGrpSpPr>
        <p:grpSpPr>
          <a:xfrm>
            <a:off x="2238758" y="1257028"/>
            <a:ext cx="4666473" cy="1113413"/>
            <a:chOff x="2494058" y="1753616"/>
            <a:chExt cx="4666473" cy="1113413"/>
          </a:xfrm>
        </p:grpSpPr>
        <p:sp>
          <p:nvSpPr>
            <p:cNvPr id="56" name="Google Shape;56;p13"/>
            <p:cNvSpPr txBox="1"/>
            <p:nvPr/>
          </p:nvSpPr>
          <p:spPr>
            <a:xfrm>
              <a:off x="2882525" y="1903550"/>
              <a:ext cx="3970200" cy="668100"/>
            </a:xfrm>
            <a:prstGeom prst="rect">
              <a:avLst/>
            </a:prstGeom>
            <a:noFill/>
            <a:ln>
              <a:noFill/>
            </a:ln>
          </p:spPr>
          <p:txBody>
            <a:bodyPr anchorCtr="0" anchor="t" bIns="91425" lIns="91425" spcFirstLastPara="1" rIns="91425" wrap="square" tIns="91425">
              <a:noAutofit/>
            </a:bodyPr>
            <a:lstStyle/>
            <a:p>
              <a:pPr indent="0" lvl="0" marL="0" rtl="0" algn="ctr">
                <a:lnSpc>
                  <a:spcPct val="107916"/>
                </a:lnSpc>
                <a:spcBef>
                  <a:spcPts val="0"/>
                </a:spcBef>
                <a:spcAft>
                  <a:spcPts val="0"/>
                </a:spcAft>
                <a:buClr>
                  <a:schemeClr val="dk1"/>
                </a:buClr>
                <a:buSzPts val="1100"/>
                <a:buFont typeface="Arial"/>
                <a:buNone/>
              </a:pPr>
              <a:r>
                <a:rPr b="1" lang="fr" sz="1800">
                  <a:solidFill>
                    <a:schemeClr val="dk1"/>
                  </a:solidFill>
                  <a:latin typeface="Aptos"/>
                  <a:ea typeface="Aptos"/>
                  <a:cs typeface="Aptos"/>
                  <a:sym typeface="Aptos"/>
                </a:rPr>
                <a:t>ATELIER « ACCOMPAGNEMENT À LA VIE </a:t>
              </a:r>
              <a:r>
                <a:rPr b="1" lang="fr" sz="1800">
                  <a:solidFill>
                    <a:schemeClr val="dk1"/>
                  </a:solidFill>
                  <a:latin typeface="Aptos"/>
                  <a:ea typeface="Aptos"/>
                  <a:cs typeface="Aptos"/>
                  <a:sym typeface="Aptos"/>
                </a:rPr>
                <a:t>ÉTUDIANTE</a:t>
              </a:r>
              <a:r>
                <a:rPr b="1" lang="fr" sz="1800">
                  <a:solidFill>
                    <a:schemeClr val="dk1"/>
                  </a:solidFill>
                  <a:latin typeface="Aptos"/>
                  <a:ea typeface="Aptos"/>
                  <a:cs typeface="Aptos"/>
                  <a:sym typeface="Aptos"/>
                </a:rPr>
                <a:t> »</a:t>
              </a:r>
              <a:endParaRPr sz="3500">
                <a:solidFill>
                  <a:schemeClr val="dk1"/>
                </a:solidFill>
                <a:latin typeface="Roboto Black"/>
                <a:ea typeface="Roboto Black"/>
                <a:cs typeface="Roboto Black"/>
                <a:sym typeface="Roboto Black"/>
              </a:endParaRPr>
            </a:p>
          </p:txBody>
        </p:sp>
        <p:pic>
          <p:nvPicPr>
            <p:cNvPr id="57" name="Google Shape;57;p13"/>
            <p:cNvPicPr preferRelativeResize="0"/>
            <p:nvPr/>
          </p:nvPicPr>
          <p:blipFill rotWithShape="1">
            <a:blip r:embed="rId4">
              <a:alphaModFix/>
            </a:blip>
            <a:srcRect b="0" l="15184" r="14749" t="11949"/>
            <a:stretch/>
          </p:blipFill>
          <p:spPr>
            <a:xfrm flipH="1" rot="-584056">
              <a:off x="2529257" y="1783623"/>
              <a:ext cx="393259" cy="449798"/>
            </a:xfrm>
            <a:prstGeom prst="rect">
              <a:avLst/>
            </a:prstGeom>
            <a:noFill/>
            <a:ln>
              <a:noFill/>
            </a:ln>
          </p:spPr>
        </p:pic>
        <p:pic>
          <p:nvPicPr>
            <p:cNvPr id="58" name="Google Shape;58;p13"/>
            <p:cNvPicPr preferRelativeResize="0"/>
            <p:nvPr/>
          </p:nvPicPr>
          <p:blipFill rotWithShape="1">
            <a:blip r:embed="rId4">
              <a:alphaModFix/>
            </a:blip>
            <a:srcRect b="0" l="15184" r="14749" t="11949"/>
            <a:stretch/>
          </p:blipFill>
          <p:spPr>
            <a:xfrm flipH="1" rot="10023266">
              <a:off x="6721882" y="2378898"/>
              <a:ext cx="393259" cy="449798"/>
            </a:xfrm>
            <a:prstGeom prst="rect">
              <a:avLst/>
            </a:prstGeom>
            <a:noFill/>
            <a:ln>
              <a:noFill/>
            </a:ln>
          </p:spPr>
        </p:pic>
      </p:grpSp>
      <p:sp>
        <p:nvSpPr>
          <p:cNvPr id="59" name="Google Shape;59;p13"/>
          <p:cNvSpPr txBox="1"/>
          <p:nvPr/>
        </p:nvSpPr>
        <p:spPr>
          <a:xfrm>
            <a:off x="6065350" y="4630300"/>
            <a:ext cx="3000000" cy="354000"/>
          </a:xfrm>
          <a:prstGeom prst="rect">
            <a:avLst/>
          </a:prstGeom>
          <a:noFill/>
          <a:ln>
            <a:noFill/>
          </a:ln>
        </p:spPr>
        <p:txBody>
          <a:bodyPr anchorCtr="0" anchor="t" bIns="91425" lIns="91425" spcFirstLastPara="1" rIns="91425" wrap="square" tIns="91425">
            <a:spAutoFit/>
          </a:bodyPr>
          <a:lstStyle/>
          <a:p>
            <a:pPr indent="0" lvl="0" marL="0" rtl="0" algn="r">
              <a:lnSpc>
                <a:spcPct val="107916"/>
              </a:lnSpc>
              <a:spcBef>
                <a:spcPts val="0"/>
              </a:spcBef>
              <a:spcAft>
                <a:spcPts val="0"/>
              </a:spcAft>
              <a:buNone/>
            </a:pPr>
            <a:r>
              <a:rPr lang="fr" sz="1100">
                <a:solidFill>
                  <a:schemeClr val="dk1"/>
                </a:solidFill>
                <a:latin typeface="Aptos"/>
                <a:ea typeface="Aptos"/>
                <a:cs typeface="Aptos"/>
                <a:sym typeface="Aptos"/>
              </a:rPr>
              <a:t>Mise à jour : août 2026</a:t>
            </a:r>
            <a:endParaRPr sz="700"/>
          </a:p>
        </p:txBody>
      </p:sp>
      <p:pic>
        <p:nvPicPr>
          <p:cNvPr id="60" name="Google Shape;60;p13" title="logo-france-service_imagelarge.png"/>
          <p:cNvPicPr preferRelativeResize="0"/>
          <p:nvPr/>
        </p:nvPicPr>
        <p:blipFill>
          <a:blip r:embed="rId5">
            <a:alphaModFix/>
          </a:blip>
          <a:stretch>
            <a:fillRect/>
          </a:stretch>
        </p:blipFill>
        <p:spPr>
          <a:xfrm>
            <a:off x="81625" y="78675"/>
            <a:ext cx="1068890" cy="601250"/>
          </a:xfrm>
          <a:prstGeom prst="rect">
            <a:avLst/>
          </a:prstGeom>
          <a:noFill/>
          <a:ln>
            <a:noFill/>
          </a:ln>
        </p:spPr>
      </p:pic>
      <p:pic>
        <p:nvPicPr>
          <p:cNvPr id="61" name="Google Shape;61;p13"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pic>
        <p:nvPicPr>
          <p:cNvPr id="62" name="Google Shape;62;p13"/>
          <p:cNvPicPr preferRelativeResize="0"/>
          <p:nvPr/>
        </p:nvPicPr>
        <p:blipFill>
          <a:blip r:embed="rId7">
            <a:alphaModFix/>
          </a:blip>
          <a:stretch>
            <a:fillRect/>
          </a:stretch>
        </p:blipFill>
        <p:spPr>
          <a:xfrm>
            <a:off x="8273650" y="78675"/>
            <a:ext cx="791700" cy="667625"/>
          </a:xfrm>
          <a:prstGeom prst="rect">
            <a:avLst/>
          </a:prstGeom>
          <a:noFill/>
          <a:ln>
            <a:noFill/>
          </a:ln>
        </p:spPr>
      </p:pic>
      <p:pic>
        <p:nvPicPr>
          <p:cNvPr id="63" name="Google Shape;63;p13"/>
          <p:cNvPicPr preferRelativeResize="0"/>
          <p:nvPr/>
        </p:nvPicPr>
        <p:blipFill>
          <a:blip r:embed="rId8">
            <a:alphaModFix/>
          </a:blip>
          <a:stretch>
            <a:fillRect/>
          </a:stretch>
        </p:blipFill>
        <p:spPr>
          <a:xfrm>
            <a:off x="3188014" y="2102213"/>
            <a:ext cx="2767950" cy="17842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C911">
            <a:alpha val="64150"/>
          </a:srgbClr>
        </a:solidFill>
      </p:bgPr>
    </p:bg>
    <p:spTree>
      <p:nvGrpSpPr>
        <p:cNvPr id="169" name="Shape 169"/>
        <p:cNvGrpSpPr/>
        <p:nvPr/>
      </p:nvGrpSpPr>
      <p:grpSpPr>
        <a:xfrm>
          <a:off x="0" y="0"/>
          <a:ext cx="0" cy="0"/>
          <a:chOff x="0" y="0"/>
          <a:chExt cx="0" cy="0"/>
        </a:xfrm>
      </p:grpSpPr>
      <p:sp>
        <p:nvSpPr>
          <p:cNvPr id="170" name="Google Shape;170;p22"/>
          <p:cNvSpPr txBox="1"/>
          <p:nvPr/>
        </p:nvSpPr>
        <p:spPr>
          <a:xfrm>
            <a:off x="2235900" y="363275"/>
            <a:ext cx="4672200" cy="1477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800">
                <a:solidFill>
                  <a:schemeClr val="dk1"/>
                </a:solidFill>
                <a:latin typeface="Arial Rounded"/>
                <a:ea typeface="Arial Rounded"/>
                <a:cs typeface="Arial Rounded"/>
                <a:sym typeface="Arial Rounded"/>
              </a:rPr>
              <a:t>2.  Caisse d’Allocation Familiale</a:t>
            </a:r>
            <a:endParaRPr sz="2800">
              <a:solidFill>
                <a:schemeClr val="dk1"/>
              </a:solidFill>
              <a:latin typeface="Arial Rounded"/>
              <a:ea typeface="Arial Rounded"/>
              <a:cs typeface="Arial Rounded"/>
              <a:sym typeface="Arial Rounded"/>
            </a:endParaRPr>
          </a:p>
          <a:p>
            <a:pPr indent="0" lvl="0" marL="0" rtl="0" algn="ctr">
              <a:spcBef>
                <a:spcPts val="0"/>
              </a:spcBef>
              <a:spcAft>
                <a:spcPts val="0"/>
              </a:spcAft>
              <a:buNone/>
            </a:pPr>
            <a:r>
              <a:rPr lang="fr" sz="2800">
                <a:solidFill>
                  <a:schemeClr val="dk1"/>
                </a:solidFill>
                <a:latin typeface="Arial Rounded"/>
                <a:ea typeface="Arial Rounded"/>
                <a:cs typeface="Arial Rounded"/>
                <a:sym typeface="Arial Rounded"/>
              </a:rPr>
              <a:t>[CAF]</a:t>
            </a:r>
            <a:endParaRPr sz="2800">
              <a:solidFill>
                <a:schemeClr val="dk1"/>
              </a:solidFill>
              <a:latin typeface="Arial Rounded"/>
              <a:ea typeface="Arial Rounded"/>
              <a:cs typeface="Arial Rounded"/>
              <a:sym typeface="Arial Rounded"/>
            </a:endParaRPr>
          </a:p>
        </p:txBody>
      </p:sp>
      <p:pic>
        <p:nvPicPr>
          <p:cNvPr id="171" name="Google Shape;171;p22"/>
          <p:cNvPicPr preferRelativeResize="0"/>
          <p:nvPr/>
        </p:nvPicPr>
        <p:blipFill rotWithShape="1">
          <a:blip r:embed="rId3">
            <a:alphaModFix/>
          </a:blip>
          <a:srcRect b="11903" l="26995" r="27078" t="9893"/>
          <a:stretch/>
        </p:blipFill>
        <p:spPr>
          <a:xfrm>
            <a:off x="3053388" y="1840775"/>
            <a:ext cx="3037224" cy="29091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23" title="images.jpg"/>
          <p:cNvPicPr preferRelativeResize="0"/>
          <p:nvPr/>
        </p:nvPicPr>
        <p:blipFill>
          <a:blip r:embed="rId3">
            <a:alphaModFix/>
          </a:blip>
          <a:stretch>
            <a:fillRect/>
          </a:stretch>
        </p:blipFill>
        <p:spPr>
          <a:xfrm>
            <a:off x="2417725" y="439900"/>
            <a:ext cx="987675" cy="987675"/>
          </a:xfrm>
          <a:prstGeom prst="rect">
            <a:avLst/>
          </a:prstGeom>
          <a:noFill/>
          <a:ln>
            <a:noFill/>
          </a:ln>
        </p:spPr>
      </p:pic>
      <p:pic>
        <p:nvPicPr>
          <p:cNvPr id="177" name="Google Shape;177;p23"/>
          <p:cNvPicPr preferRelativeResize="0"/>
          <p:nvPr/>
        </p:nvPicPr>
        <p:blipFill rotWithShape="1">
          <a:blip r:embed="rId4">
            <a:alphaModFix/>
          </a:blip>
          <a:srcRect b="24581" l="52707" r="30240" t="61165"/>
          <a:stretch/>
        </p:blipFill>
        <p:spPr>
          <a:xfrm rot="150431">
            <a:off x="3273823" y="413169"/>
            <a:ext cx="2715430" cy="1041158"/>
          </a:xfrm>
          <a:prstGeom prst="rect">
            <a:avLst/>
          </a:prstGeom>
          <a:noFill/>
          <a:ln>
            <a:noFill/>
          </a:ln>
        </p:spPr>
      </p:pic>
      <p:sp>
        <p:nvSpPr>
          <p:cNvPr id="178" name="Google Shape;178;p23"/>
          <p:cNvSpPr txBox="1"/>
          <p:nvPr>
            <p:ph idx="1" type="subTitle"/>
          </p:nvPr>
        </p:nvSpPr>
        <p:spPr>
          <a:xfrm>
            <a:off x="1999797" y="6260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Pourquoi ?</a:t>
            </a:r>
            <a:endParaRPr b="1" sz="2600">
              <a:solidFill>
                <a:schemeClr val="dk1"/>
              </a:solidFill>
              <a:latin typeface="Arial Rounded"/>
              <a:ea typeface="Arial Rounded"/>
              <a:cs typeface="Arial Rounded"/>
              <a:sym typeface="Arial Rounded"/>
            </a:endParaRPr>
          </a:p>
        </p:txBody>
      </p:sp>
      <p:sp>
        <p:nvSpPr>
          <p:cNvPr id="179" name="Google Shape;179;p23"/>
          <p:cNvSpPr txBox="1"/>
          <p:nvPr/>
        </p:nvSpPr>
        <p:spPr>
          <a:xfrm>
            <a:off x="2620050" y="1780400"/>
            <a:ext cx="3903900" cy="2179800"/>
          </a:xfrm>
          <a:prstGeom prst="rect">
            <a:avLst/>
          </a:prstGeom>
          <a:noFill/>
          <a:ln>
            <a:noFill/>
          </a:ln>
        </p:spPr>
        <p:txBody>
          <a:bodyPr anchorCtr="0" anchor="t" bIns="91425" lIns="91425" spcFirstLastPara="1" rIns="91425" wrap="square" tIns="91425">
            <a:noAutofit/>
          </a:bodyPr>
          <a:lstStyle/>
          <a:p>
            <a:pPr indent="0" lvl="0" marL="457200" rtl="0" algn="l">
              <a:lnSpc>
                <a:spcPct val="107916"/>
              </a:lnSpc>
              <a:spcBef>
                <a:spcPts val="0"/>
              </a:spcBef>
              <a:spcAft>
                <a:spcPts val="0"/>
              </a:spcAft>
              <a:buNone/>
            </a:pPr>
            <a:r>
              <a:rPr b="1" lang="fr" sz="1100">
                <a:solidFill>
                  <a:schemeClr val="dk1"/>
                </a:solidFill>
                <a:latin typeface="Aptos"/>
                <a:ea typeface="Aptos"/>
                <a:cs typeface="Aptos"/>
                <a:sym typeface="Aptos"/>
              </a:rPr>
              <a:t>✅ Prime d’activité</a:t>
            </a:r>
            <a:r>
              <a:rPr lang="fr" sz="1100">
                <a:solidFill>
                  <a:schemeClr val="dk1"/>
                </a:solidFill>
                <a:latin typeface="Aptos"/>
                <a:ea typeface="Aptos"/>
                <a:cs typeface="Aptos"/>
                <a:sym typeface="Aptos"/>
              </a:rPr>
              <a:t> : complément si on travaille (</a:t>
            </a:r>
            <a:r>
              <a:rPr lang="fr" sz="1100" u="sng">
                <a:solidFill>
                  <a:schemeClr val="hlink"/>
                </a:solidFill>
                <a:latin typeface="Aptos"/>
                <a:ea typeface="Aptos"/>
                <a:cs typeface="Aptos"/>
                <a:sym typeface="Aptos"/>
                <a:hlinkClick r:id="rId5"/>
              </a:rPr>
              <a:t>Guide étudiant</a:t>
            </a:r>
            <a:r>
              <a:rPr lang="fr" sz="1100">
                <a:solidFill>
                  <a:schemeClr val="dk1"/>
                </a:solidFill>
                <a:latin typeface="Aptos"/>
                <a:ea typeface="Aptos"/>
                <a:cs typeface="Aptos"/>
                <a:sym typeface="Aptos"/>
              </a:rPr>
              <a:t>)</a:t>
            </a:r>
            <a:endParaRPr sz="1100">
              <a:solidFill>
                <a:schemeClr val="dk1"/>
              </a:solidFill>
              <a:latin typeface="Aptos"/>
              <a:ea typeface="Aptos"/>
              <a:cs typeface="Aptos"/>
              <a:sym typeface="Aptos"/>
            </a:endParaRPr>
          </a:p>
          <a:p>
            <a:pPr indent="0" lvl="0" marL="0" rtl="0" algn="l">
              <a:lnSpc>
                <a:spcPct val="107916"/>
              </a:lnSpc>
              <a:spcBef>
                <a:spcPts val="0"/>
              </a:spcBef>
              <a:spcAft>
                <a:spcPts val="0"/>
              </a:spcAft>
              <a:buNone/>
            </a:pPr>
            <a:r>
              <a:rPr lang="fr" sz="1100">
                <a:solidFill>
                  <a:schemeClr val="dk1"/>
                </a:solidFill>
                <a:latin typeface="Aptos"/>
                <a:ea typeface="Aptos"/>
                <a:cs typeface="Aptos"/>
                <a:sym typeface="Aptos"/>
              </a:rPr>
              <a:t>💡 </a:t>
            </a:r>
            <a:r>
              <a:rPr i="1" lang="fr" sz="1100">
                <a:solidFill>
                  <a:schemeClr val="dk1"/>
                </a:solidFill>
                <a:latin typeface="Aptos"/>
                <a:ea typeface="Aptos"/>
                <a:cs typeface="Aptos"/>
                <a:sym typeface="Aptos"/>
              </a:rPr>
              <a:t>à noter le mois précédent la demande est blanc donc si on fait sa demande en novembre, on renseigne juillet, août et septembre. Demande pré-remplie.</a:t>
            </a:r>
            <a:endParaRPr i="1" sz="1100">
              <a:solidFill>
                <a:schemeClr val="dk1"/>
              </a:solidFill>
              <a:latin typeface="Aptos"/>
              <a:ea typeface="Aptos"/>
              <a:cs typeface="Aptos"/>
              <a:sym typeface="Aptos"/>
            </a:endParaRPr>
          </a:p>
          <a:p>
            <a:pPr indent="0" lvl="0" marL="0" rtl="0" algn="l">
              <a:lnSpc>
                <a:spcPct val="107916"/>
              </a:lnSpc>
              <a:spcBef>
                <a:spcPts val="0"/>
              </a:spcBef>
              <a:spcAft>
                <a:spcPts val="0"/>
              </a:spcAft>
              <a:buNone/>
            </a:pPr>
            <a:r>
              <a:t/>
            </a:r>
            <a:endParaRPr i="1" sz="1100">
              <a:solidFill>
                <a:schemeClr val="dk1"/>
              </a:solidFill>
              <a:latin typeface="Aptos"/>
              <a:ea typeface="Aptos"/>
              <a:cs typeface="Aptos"/>
              <a:sym typeface="Aptos"/>
            </a:endParaRPr>
          </a:p>
          <a:p>
            <a:pPr indent="0" lvl="0" marL="0" rtl="0" algn="l">
              <a:lnSpc>
                <a:spcPct val="107916"/>
              </a:lnSpc>
              <a:spcBef>
                <a:spcPts val="0"/>
              </a:spcBef>
              <a:spcAft>
                <a:spcPts val="0"/>
              </a:spcAft>
              <a:buNone/>
            </a:pPr>
            <a:r>
              <a:t/>
            </a:r>
            <a:endParaRPr i="1" sz="1100">
              <a:solidFill>
                <a:schemeClr val="dk1"/>
              </a:solidFill>
              <a:latin typeface="Aptos"/>
              <a:ea typeface="Aptos"/>
              <a:cs typeface="Aptos"/>
              <a:sym typeface="Aptos"/>
            </a:endParaRPr>
          </a:p>
        </p:txBody>
      </p:sp>
      <p:pic>
        <p:nvPicPr>
          <p:cNvPr id="180" name="Google Shape;180;p23"/>
          <p:cNvPicPr preferRelativeResize="0"/>
          <p:nvPr/>
        </p:nvPicPr>
        <p:blipFill rotWithShape="1">
          <a:blip r:embed="rId6">
            <a:alphaModFix/>
          </a:blip>
          <a:srcRect b="2793" l="86581" r="1232" t="83396"/>
          <a:stretch/>
        </p:blipFill>
        <p:spPr>
          <a:xfrm>
            <a:off x="8010500" y="4351000"/>
            <a:ext cx="1133501" cy="722574"/>
          </a:xfrm>
          <a:prstGeom prst="rect">
            <a:avLst/>
          </a:prstGeom>
          <a:noFill/>
          <a:ln>
            <a:noFill/>
          </a:ln>
        </p:spPr>
      </p:pic>
      <p:pic>
        <p:nvPicPr>
          <p:cNvPr id="181" name="Google Shape;181;p23" title="logo-france-service_imagelarge.png"/>
          <p:cNvPicPr preferRelativeResize="0"/>
          <p:nvPr/>
        </p:nvPicPr>
        <p:blipFill>
          <a:blip r:embed="rId7">
            <a:alphaModFix/>
          </a:blip>
          <a:stretch>
            <a:fillRect/>
          </a:stretch>
        </p:blipFill>
        <p:spPr>
          <a:xfrm>
            <a:off x="81625" y="78675"/>
            <a:ext cx="1068890" cy="601250"/>
          </a:xfrm>
          <a:prstGeom prst="rect">
            <a:avLst/>
          </a:prstGeom>
          <a:noFill/>
          <a:ln>
            <a:noFill/>
          </a:ln>
        </p:spPr>
      </p:pic>
      <p:pic>
        <p:nvPicPr>
          <p:cNvPr id="182" name="Google Shape;182;p23"/>
          <p:cNvPicPr preferRelativeResize="0"/>
          <p:nvPr/>
        </p:nvPicPr>
        <p:blipFill>
          <a:blip r:embed="rId8">
            <a:alphaModFix/>
          </a:blip>
          <a:stretch>
            <a:fillRect/>
          </a:stretch>
        </p:blipFill>
        <p:spPr>
          <a:xfrm>
            <a:off x="8273650" y="78675"/>
            <a:ext cx="791700" cy="667625"/>
          </a:xfrm>
          <a:prstGeom prst="rect">
            <a:avLst/>
          </a:prstGeom>
          <a:noFill/>
          <a:ln>
            <a:noFill/>
          </a:ln>
        </p:spPr>
      </p:pic>
      <p:pic>
        <p:nvPicPr>
          <p:cNvPr id="183" name="Google Shape;183;p23" title="téléchargement.jpg"/>
          <p:cNvPicPr preferRelativeResize="0"/>
          <p:nvPr/>
        </p:nvPicPr>
        <p:blipFill>
          <a:blip r:embed="rId9">
            <a:alphaModFix/>
          </a:blip>
          <a:stretch>
            <a:fillRect/>
          </a:stretch>
        </p:blipFill>
        <p:spPr>
          <a:xfrm>
            <a:off x="81625" y="4190026"/>
            <a:ext cx="1334025" cy="853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24" title="images.jpg"/>
          <p:cNvPicPr preferRelativeResize="0"/>
          <p:nvPr/>
        </p:nvPicPr>
        <p:blipFill>
          <a:blip r:embed="rId3">
            <a:alphaModFix/>
          </a:blip>
          <a:stretch>
            <a:fillRect/>
          </a:stretch>
        </p:blipFill>
        <p:spPr>
          <a:xfrm>
            <a:off x="2417725" y="439900"/>
            <a:ext cx="987675" cy="987675"/>
          </a:xfrm>
          <a:prstGeom prst="rect">
            <a:avLst/>
          </a:prstGeom>
          <a:noFill/>
          <a:ln>
            <a:noFill/>
          </a:ln>
        </p:spPr>
      </p:pic>
      <p:pic>
        <p:nvPicPr>
          <p:cNvPr id="189" name="Google Shape;189;p24"/>
          <p:cNvPicPr preferRelativeResize="0"/>
          <p:nvPr/>
        </p:nvPicPr>
        <p:blipFill rotWithShape="1">
          <a:blip r:embed="rId4">
            <a:alphaModFix/>
          </a:blip>
          <a:srcRect b="24581" l="52707" r="30240" t="61165"/>
          <a:stretch/>
        </p:blipFill>
        <p:spPr>
          <a:xfrm rot="150431">
            <a:off x="3273823" y="413169"/>
            <a:ext cx="2715430" cy="1041158"/>
          </a:xfrm>
          <a:prstGeom prst="rect">
            <a:avLst/>
          </a:prstGeom>
          <a:noFill/>
          <a:ln>
            <a:noFill/>
          </a:ln>
        </p:spPr>
      </p:pic>
      <p:sp>
        <p:nvSpPr>
          <p:cNvPr id="190" name="Google Shape;190;p24"/>
          <p:cNvSpPr txBox="1"/>
          <p:nvPr>
            <p:ph idx="1" type="subTitle"/>
          </p:nvPr>
        </p:nvSpPr>
        <p:spPr>
          <a:xfrm>
            <a:off x="1999797" y="6260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Pourquoi ?</a:t>
            </a:r>
            <a:endParaRPr b="1" sz="2600">
              <a:solidFill>
                <a:schemeClr val="dk1"/>
              </a:solidFill>
              <a:latin typeface="Arial Rounded"/>
              <a:ea typeface="Arial Rounded"/>
              <a:cs typeface="Arial Rounded"/>
              <a:sym typeface="Arial Rounded"/>
            </a:endParaRPr>
          </a:p>
        </p:txBody>
      </p:sp>
      <p:sp>
        <p:nvSpPr>
          <p:cNvPr id="191" name="Google Shape;191;p24"/>
          <p:cNvSpPr txBox="1"/>
          <p:nvPr/>
        </p:nvSpPr>
        <p:spPr>
          <a:xfrm>
            <a:off x="2620050" y="1780400"/>
            <a:ext cx="3903900" cy="2179800"/>
          </a:xfrm>
          <a:prstGeom prst="rect">
            <a:avLst/>
          </a:prstGeom>
          <a:noFill/>
          <a:ln>
            <a:noFill/>
          </a:ln>
        </p:spPr>
        <p:txBody>
          <a:bodyPr anchorCtr="0" anchor="t" bIns="91425" lIns="91425" spcFirstLastPara="1" rIns="91425" wrap="square" tIns="91425">
            <a:noAutofit/>
          </a:bodyPr>
          <a:lstStyle/>
          <a:p>
            <a:pPr indent="0" lvl="0" marL="457200" rtl="0" algn="l">
              <a:lnSpc>
                <a:spcPct val="107916"/>
              </a:lnSpc>
              <a:spcBef>
                <a:spcPts val="0"/>
              </a:spcBef>
              <a:spcAft>
                <a:spcPts val="0"/>
              </a:spcAft>
              <a:buNone/>
            </a:pPr>
            <a:r>
              <a:rPr b="1" lang="fr" sz="1100">
                <a:solidFill>
                  <a:schemeClr val="dk1"/>
                </a:solidFill>
                <a:latin typeface="Aptos"/>
                <a:ea typeface="Aptos"/>
                <a:cs typeface="Aptos"/>
                <a:sym typeface="Aptos"/>
              </a:rPr>
              <a:t>✅ Prime d’activité</a:t>
            </a:r>
            <a:r>
              <a:rPr lang="fr" sz="1100">
                <a:solidFill>
                  <a:schemeClr val="dk1"/>
                </a:solidFill>
                <a:latin typeface="Aptos"/>
                <a:ea typeface="Aptos"/>
                <a:cs typeface="Aptos"/>
                <a:sym typeface="Aptos"/>
              </a:rPr>
              <a:t> : complément si on travaille (</a:t>
            </a:r>
            <a:r>
              <a:rPr lang="fr" sz="1100" u="sng">
                <a:solidFill>
                  <a:schemeClr val="hlink"/>
                </a:solidFill>
                <a:latin typeface="Aptos"/>
                <a:ea typeface="Aptos"/>
                <a:cs typeface="Aptos"/>
                <a:sym typeface="Aptos"/>
                <a:hlinkClick r:id="rId5"/>
              </a:rPr>
              <a:t>Guide étudiant</a:t>
            </a:r>
            <a:r>
              <a:rPr lang="fr" sz="1100">
                <a:solidFill>
                  <a:schemeClr val="dk1"/>
                </a:solidFill>
                <a:latin typeface="Aptos"/>
                <a:ea typeface="Aptos"/>
                <a:cs typeface="Aptos"/>
                <a:sym typeface="Aptos"/>
              </a:rPr>
              <a:t>)</a:t>
            </a:r>
            <a:endParaRPr sz="1100">
              <a:solidFill>
                <a:schemeClr val="dk1"/>
              </a:solidFill>
              <a:latin typeface="Aptos"/>
              <a:ea typeface="Aptos"/>
              <a:cs typeface="Aptos"/>
              <a:sym typeface="Aptos"/>
            </a:endParaRPr>
          </a:p>
          <a:p>
            <a:pPr indent="0" lvl="0" marL="0" rtl="0" algn="l">
              <a:lnSpc>
                <a:spcPct val="107916"/>
              </a:lnSpc>
              <a:spcBef>
                <a:spcPts val="0"/>
              </a:spcBef>
              <a:spcAft>
                <a:spcPts val="0"/>
              </a:spcAft>
              <a:buNone/>
            </a:pPr>
            <a:r>
              <a:rPr lang="fr" sz="1100">
                <a:solidFill>
                  <a:schemeClr val="dk1"/>
                </a:solidFill>
                <a:latin typeface="Aptos"/>
                <a:ea typeface="Aptos"/>
                <a:cs typeface="Aptos"/>
                <a:sym typeface="Aptos"/>
              </a:rPr>
              <a:t>💡 </a:t>
            </a:r>
            <a:r>
              <a:rPr i="1" lang="fr" sz="1100">
                <a:solidFill>
                  <a:schemeClr val="dk1"/>
                </a:solidFill>
                <a:latin typeface="Aptos"/>
                <a:ea typeface="Aptos"/>
                <a:cs typeface="Aptos"/>
                <a:sym typeface="Aptos"/>
              </a:rPr>
              <a:t>à noter le mois précédent la demande est blanc donc si on fait sa demande en novembre, on renseigne juillet, août et septembre. Demande pré-remplie.</a:t>
            </a:r>
            <a:endParaRPr i="1" sz="1100">
              <a:solidFill>
                <a:schemeClr val="dk1"/>
              </a:solidFill>
              <a:latin typeface="Aptos"/>
              <a:ea typeface="Aptos"/>
              <a:cs typeface="Aptos"/>
              <a:sym typeface="Aptos"/>
            </a:endParaRPr>
          </a:p>
          <a:p>
            <a:pPr indent="0" lvl="0" marL="0" rtl="0" algn="l">
              <a:lnSpc>
                <a:spcPct val="107916"/>
              </a:lnSpc>
              <a:spcBef>
                <a:spcPts val="0"/>
              </a:spcBef>
              <a:spcAft>
                <a:spcPts val="0"/>
              </a:spcAft>
              <a:buNone/>
            </a:pPr>
            <a:r>
              <a:t/>
            </a:r>
            <a:endParaRPr i="1" sz="1100">
              <a:solidFill>
                <a:schemeClr val="dk1"/>
              </a:solidFill>
              <a:latin typeface="Aptos"/>
              <a:ea typeface="Aptos"/>
              <a:cs typeface="Aptos"/>
              <a:sym typeface="Aptos"/>
            </a:endParaRPr>
          </a:p>
          <a:p>
            <a:pPr indent="0" lvl="0" marL="457200" rtl="0" algn="l">
              <a:lnSpc>
                <a:spcPct val="107916"/>
              </a:lnSpc>
              <a:spcBef>
                <a:spcPts val="0"/>
              </a:spcBef>
              <a:spcAft>
                <a:spcPts val="0"/>
              </a:spcAft>
              <a:buNone/>
            </a:pPr>
            <a:r>
              <a:rPr b="1" lang="fr" sz="1100">
                <a:solidFill>
                  <a:schemeClr val="dk1"/>
                </a:solidFill>
                <a:latin typeface="Aptos"/>
                <a:ea typeface="Aptos"/>
                <a:cs typeface="Aptos"/>
                <a:sym typeface="Aptos"/>
              </a:rPr>
              <a:t>✅ APL</a:t>
            </a:r>
            <a:r>
              <a:rPr lang="fr" sz="1100">
                <a:solidFill>
                  <a:schemeClr val="dk1"/>
                </a:solidFill>
                <a:latin typeface="Aptos"/>
                <a:ea typeface="Aptos"/>
                <a:cs typeface="Aptos"/>
                <a:sym typeface="Aptos"/>
              </a:rPr>
              <a:t> : aide au logement (</a:t>
            </a:r>
            <a:r>
              <a:rPr lang="fr" sz="1100" u="sng">
                <a:solidFill>
                  <a:schemeClr val="accent5"/>
                </a:solidFill>
                <a:latin typeface="Aptos"/>
                <a:ea typeface="Aptos"/>
                <a:cs typeface="Aptos"/>
                <a:sym typeface="Aptos"/>
                <a:hlinkClick r:id="rId6">
                  <a:extLst>
                    <a:ext uri="{A12FA001-AC4F-418D-AE19-62706E023703}">
                      <ahyp:hlinkClr val="tx"/>
                    </a:ext>
                  </a:extLst>
                </a:hlinkClick>
              </a:rPr>
              <a:t>Guide étudiant</a:t>
            </a:r>
            <a:r>
              <a:rPr lang="fr" sz="1100">
                <a:solidFill>
                  <a:schemeClr val="dk1"/>
                </a:solidFill>
                <a:latin typeface="Aptos"/>
                <a:ea typeface="Aptos"/>
                <a:cs typeface="Aptos"/>
                <a:sym typeface="Aptos"/>
              </a:rPr>
              <a:t>)</a:t>
            </a:r>
            <a:endParaRPr sz="1100">
              <a:solidFill>
                <a:schemeClr val="dk1"/>
              </a:solidFill>
              <a:latin typeface="Aptos"/>
              <a:ea typeface="Aptos"/>
              <a:cs typeface="Aptos"/>
              <a:sym typeface="Aptos"/>
            </a:endParaRPr>
          </a:p>
          <a:p>
            <a:pPr indent="0" lvl="0" marL="0" rtl="0" algn="l">
              <a:lnSpc>
                <a:spcPct val="107916"/>
              </a:lnSpc>
              <a:spcBef>
                <a:spcPts val="0"/>
              </a:spcBef>
              <a:spcAft>
                <a:spcPts val="0"/>
              </a:spcAft>
              <a:buNone/>
            </a:pPr>
            <a:r>
              <a:rPr lang="fr" sz="1100">
                <a:solidFill>
                  <a:schemeClr val="dk1"/>
                </a:solidFill>
                <a:latin typeface="Aptos"/>
                <a:ea typeface="Aptos"/>
                <a:cs typeface="Aptos"/>
                <a:sym typeface="Aptos"/>
              </a:rPr>
              <a:t>💡</a:t>
            </a:r>
            <a:r>
              <a:rPr i="1" lang="fr" sz="1100">
                <a:solidFill>
                  <a:schemeClr val="dk1"/>
                </a:solidFill>
                <a:latin typeface="Aptos"/>
                <a:ea typeface="Aptos"/>
                <a:cs typeface="Aptos"/>
                <a:sym typeface="Aptos"/>
              </a:rPr>
              <a:t>Le mois en cours déclaré sur le bail par le propriétaire ne peut pas bénéficier de l’APL. </a:t>
            </a:r>
            <a:endParaRPr i="1" sz="1100">
              <a:solidFill>
                <a:schemeClr val="dk1"/>
              </a:solidFill>
              <a:latin typeface="Aptos"/>
              <a:ea typeface="Aptos"/>
              <a:cs typeface="Aptos"/>
              <a:sym typeface="Aptos"/>
            </a:endParaRPr>
          </a:p>
          <a:p>
            <a:pPr indent="0" lvl="0" marL="0" rtl="0" algn="l">
              <a:lnSpc>
                <a:spcPct val="107916"/>
              </a:lnSpc>
              <a:spcBef>
                <a:spcPts val="0"/>
              </a:spcBef>
              <a:spcAft>
                <a:spcPts val="0"/>
              </a:spcAft>
              <a:buNone/>
            </a:pPr>
            <a:r>
              <a:rPr i="1" lang="fr" sz="1100">
                <a:solidFill>
                  <a:schemeClr val="dk2"/>
                </a:solidFill>
                <a:latin typeface="Aptos"/>
                <a:ea typeface="Aptos"/>
                <a:cs typeface="Aptos"/>
                <a:sym typeface="Aptos"/>
              </a:rPr>
              <a:t>Ex : entrée le 2 septembre, l’APL commencera en octobre</a:t>
            </a:r>
            <a:endParaRPr i="1" sz="1100">
              <a:solidFill>
                <a:schemeClr val="dk2"/>
              </a:solidFill>
              <a:latin typeface="Aptos"/>
              <a:ea typeface="Aptos"/>
              <a:cs typeface="Aptos"/>
              <a:sym typeface="Aptos"/>
            </a:endParaRPr>
          </a:p>
          <a:p>
            <a:pPr indent="0" lvl="0" marL="0" rtl="0" algn="l">
              <a:lnSpc>
                <a:spcPct val="107916"/>
              </a:lnSpc>
              <a:spcBef>
                <a:spcPts val="0"/>
              </a:spcBef>
              <a:spcAft>
                <a:spcPts val="0"/>
              </a:spcAft>
              <a:buNone/>
            </a:pPr>
            <a:r>
              <a:rPr i="1" lang="fr" sz="1100">
                <a:solidFill>
                  <a:schemeClr val="dk2"/>
                </a:solidFill>
                <a:latin typeface="Aptos"/>
                <a:ea typeface="Aptos"/>
                <a:cs typeface="Aptos"/>
                <a:sym typeface="Aptos"/>
              </a:rPr>
              <a:t>        entrée le 30 août, l’APL commencera en septembre</a:t>
            </a:r>
            <a:endParaRPr i="1" sz="1100">
              <a:solidFill>
                <a:schemeClr val="dk1"/>
              </a:solidFill>
              <a:latin typeface="Aptos"/>
              <a:ea typeface="Aptos"/>
              <a:cs typeface="Aptos"/>
              <a:sym typeface="Aptos"/>
            </a:endParaRPr>
          </a:p>
        </p:txBody>
      </p:sp>
      <p:pic>
        <p:nvPicPr>
          <p:cNvPr id="192" name="Google Shape;192;p24"/>
          <p:cNvPicPr preferRelativeResize="0"/>
          <p:nvPr/>
        </p:nvPicPr>
        <p:blipFill rotWithShape="1">
          <a:blip r:embed="rId7">
            <a:alphaModFix/>
          </a:blip>
          <a:srcRect b="2793" l="86581" r="1232" t="83396"/>
          <a:stretch/>
        </p:blipFill>
        <p:spPr>
          <a:xfrm>
            <a:off x="8010500" y="4351000"/>
            <a:ext cx="1133501" cy="722574"/>
          </a:xfrm>
          <a:prstGeom prst="rect">
            <a:avLst/>
          </a:prstGeom>
          <a:noFill/>
          <a:ln>
            <a:noFill/>
          </a:ln>
        </p:spPr>
      </p:pic>
      <p:pic>
        <p:nvPicPr>
          <p:cNvPr id="193" name="Google Shape;193;p24" title="logo-france-service_imagelarge.png"/>
          <p:cNvPicPr preferRelativeResize="0"/>
          <p:nvPr/>
        </p:nvPicPr>
        <p:blipFill>
          <a:blip r:embed="rId8">
            <a:alphaModFix/>
          </a:blip>
          <a:stretch>
            <a:fillRect/>
          </a:stretch>
        </p:blipFill>
        <p:spPr>
          <a:xfrm>
            <a:off x="81625" y="78675"/>
            <a:ext cx="1068890" cy="601250"/>
          </a:xfrm>
          <a:prstGeom prst="rect">
            <a:avLst/>
          </a:prstGeom>
          <a:noFill/>
          <a:ln>
            <a:noFill/>
          </a:ln>
        </p:spPr>
      </p:pic>
      <p:pic>
        <p:nvPicPr>
          <p:cNvPr id="194" name="Google Shape;194;p24"/>
          <p:cNvPicPr preferRelativeResize="0"/>
          <p:nvPr/>
        </p:nvPicPr>
        <p:blipFill>
          <a:blip r:embed="rId9">
            <a:alphaModFix/>
          </a:blip>
          <a:stretch>
            <a:fillRect/>
          </a:stretch>
        </p:blipFill>
        <p:spPr>
          <a:xfrm>
            <a:off x="8273650" y="78675"/>
            <a:ext cx="791700" cy="667625"/>
          </a:xfrm>
          <a:prstGeom prst="rect">
            <a:avLst/>
          </a:prstGeom>
          <a:noFill/>
          <a:ln>
            <a:noFill/>
          </a:ln>
        </p:spPr>
      </p:pic>
      <p:pic>
        <p:nvPicPr>
          <p:cNvPr id="195" name="Google Shape;195;p24" title="téléchargement.jpg"/>
          <p:cNvPicPr preferRelativeResize="0"/>
          <p:nvPr/>
        </p:nvPicPr>
        <p:blipFill>
          <a:blip r:embed="rId10">
            <a:alphaModFix/>
          </a:blip>
          <a:stretch>
            <a:fillRect/>
          </a:stretch>
        </p:blipFill>
        <p:spPr>
          <a:xfrm>
            <a:off x="81625" y="4190026"/>
            <a:ext cx="1334025" cy="8537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5"/>
          <p:cNvSpPr txBox="1"/>
          <p:nvPr/>
        </p:nvSpPr>
        <p:spPr>
          <a:xfrm>
            <a:off x="2620050" y="1418625"/>
            <a:ext cx="3903900" cy="3540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Clr>
                <a:schemeClr val="dk1"/>
              </a:buClr>
              <a:buSzPts val="1100"/>
              <a:buFont typeface="Arial"/>
              <a:buNone/>
            </a:pPr>
            <a:r>
              <a:rPr lang="fr" sz="1100" u="sng">
                <a:solidFill>
                  <a:schemeClr val="dk1"/>
                </a:solidFill>
                <a:latin typeface="Aptos"/>
                <a:ea typeface="Aptos"/>
                <a:cs typeface="Aptos"/>
                <a:sym typeface="Aptos"/>
              </a:rPr>
              <a:t>APL étudiant et impôts des parents</a:t>
            </a:r>
            <a:r>
              <a:rPr lang="fr" sz="1100">
                <a:solidFill>
                  <a:schemeClr val="dk1"/>
                </a:solidFill>
                <a:latin typeface="Aptos"/>
                <a:ea typeface="Aptos"/>
                <a:cs typeface="Aptos"/>
                <a:sym typeface="Aptos"/>
              </a:rPr>
              <a:t> : quel fonctionnement ?</a:t>
            </a:r>
            <a:endParaRPr i="1" sz="1100">
              <a:solidFill>
                <a:schemeClr val="dk1"/>
              </a:solidFill>
              <a:latin typeface="Aptos"/>
              <a:ea typeface="Aptos"/>
              <a:cs typeface="Aptos"/>
              <a:sym typeface="Aptos"/>
            </a:endParaRPr>
          </a:p>
        </p:txBody>
      </p:sp>
      <p:pic>
        <p:nvPicPr>
          <p:cNvPr id="201" name="Google Shape;201;p25"/>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202" name="Google Shape;202;p25"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203" name="Google Shape;203;p25"/>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204" name="Google Shape;204;p25"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sp>
        <p:nvSpPr>
          <p:cNvPr id="205" name="Google Shape;205;p25"/>
          <p:cNvSpPr txBox="1"/>
          <p:nvPr/>
        </p:nvSpPr>
        <p:spPr>
          <a:xfrm>
            <a:off x="443425" y="2058700"/>
            <a:ext cx="3229500" cy="1947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L’APL est une aide financière accordée par la Caisse d’Allocations Familiales (CAF) ou la Mutualité Sociale Agricole (MSA) sous conditions de ressources.</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rPr lang="fr" sz="1200">
                <a:solidFill>
                  <a:srgbClr val="595959"/>
                </a:solidFill>
                <a:highlight>
                  <a:srgbClr val="FFFFFF"/>
                </a:highlight>
                <a:latin typeface="Roboto"/>
                <a:ea typeface="Roboto"/>
                <a:cs typeface="Roboto"/>
                <a:sym typeface="Roboto"/>
              </a:rPr>
              <a:t>Son montant est déterminé en fonction des revenus de l’étudiant, du loyer et de la localisation du logement. Contrairement à d’autres aides, elle ne dépend pas directement des revenus des parents.</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rgbClr val="595959"/>
              </a:solidFill>
              <a:highlight>
                <a:srgbClr val="FFFFFF"/>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nvGrpSpPr>
          <p:cNvPr id="206" name="Google Shape;206;p25"/>
          <p:cNvGrpSpPr/>
          <p:nvPr/>
        </p:nvGrpSpPr>
        <p:grpSpPr>
          <a:xfrm>
            <a:off x="2409425" y="316450"/>
            <a:ext cx="4325127" cy="1158947"/>
            <a:chOff x="3252350" y="354275"/>
            <a:chExt cx="4325127" cy="1158947"/>
          </a:xfrm>
        </p:grpSpPr>
        <p:pic>
          <p:nvPicPr>
            <p:cNvPr id="207" name="Google Shape;207;p25"/>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208" name="Google Shape;208;p25"/>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209" name="Google Shape;209;p25"/>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APL</a:t>
            </a:r>
            <a:endParaRPr b="1" sz="2600">
              <a:solidFill>
                <a:schemeClr val="dk1"/>
              </a:solidFill>
              <a:latin typeface="Arial Rounded"/>
              <a:ea typeface="Arial Rounded"/>
              <a:cs typeface="Arial Rounded"/>
              <a:sym typeface="Arial Rounded"/>
            </a:endParaRPr>
          </a:p>
        </p:txBody>
      </p:sp>
      <p:sp>
        <p:nvSpPr>
          <p:cNvPr id="210" name="Google Shape;210;p25"/>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8">
                  <a:extLst>
                    <a:ext uri="{A12FA001-AC4F-418D-AE19-62706E023703}">
                      <ahyp:hlinkClr val="tx"/>
                    </a:ext>
                  </a:extLst>
                </a:hlinkClick>
              </a:rPr>
              <a:t>https://www.aide-sociale.fr/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6"/>
          <p:cNvSpPr txBox="1"/>
          <p:nvPr/>
        </p:nvSpPr>
        <p:spPr>
          <a:xfrm>
            <a:off x="2620050" y="1418625"/>
            <a:ext cx="3903900" cy="3540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lang="fr" sz="1100" u="sng">
                <a:solidFill>
                  <a:schemeClr val="dk1"/>
                </a:solidFill>
                <a:latin typeface="Aptos"/>
                <a:ea typeface="Aptos"/>
                <a:cs typeface="Aptos"/>
                <a:sym typeface="Aptos"/>
              </a:rPr>
              <a:t>APL étudiant et impôts des parents</a:t>
            </a:r>
            <a:r>
              <a:rPr lang="fr" sz="1100">
                <a:solidFill>
                  <a:schemeClr val="dk1"/>
                </a:solidFill>
                <a:latin typeface="Aptos"/>
                <a:ea typeface="Aptos"/>
                <a:cs typeface="Aptos"/>
                <a:sym typeface="Aptos"/>
              </a:rPr>
              <a:t> : quel fonctionnement ?</a:t>
            </a:r>
            <a:endParaRPr i="1" sz="1100">
              <a:solidFill>
                <a:schemeClr val="dk1"/>
              </a:solidFill>
              <a:latin typeface="Aptos"/>
              <a:ea typeface="Aptos"/>
              <a:cs typeface="Aptos"/>
              <a:sym typeface="Aptos"/>
            </a:endParaRPr>
          </a:p>
        </p:txBody>
      </p:sp>
      <p:pic>
        <p:nvPicPr>
          <p:cNvPr id="216" name="Google Shape;216;p26"/>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217" name="Google Shape;217;p26"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218" name="Google Shape;218;p26"/>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219" name="Google Shape;219;p26"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sp>
        <p:nvSpPr>
          <p:cNvPr id="220" name="Google Shape;220;p26"/>
          <p:cNvSpPr txBox="1"/>
          <p:nvPr/>
        </p:nvSpPr>
        <p:spPr>
          <a:xfrm>
            <a:off x="443425" y="2058700"/>
            <a:ext cx="3229500" cy="1947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L’APL est une aide financière accordée par la Caisse d’Allocations Familiales (CAF) ou la Mutualité Sociale Agricole (MSA) sous conditions de ressources.</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rPr lang="fr" sz="1200">
                <a:solidFill>
                  <a:srgbClr val="595959"/>
                </a:solidFill>
                <a:highlight>
                  <a:srgbClr val="FFFFFF"/>
                </a:highlight>
                <a:latin typeface="Roboto"/>
                <a:ea typeface="Roboto"/>
                <a:cs typeface="Roboto"/>
                <a:sym typeface="Roboto"/>
              </a:rPr>
              <a:t>Son montant est déterminé en fonction des revenus de l’étudiant, du loyer et de la localisation du logement. Contrairement à d’autres aides, elle ne dépend pas directement des revenus des parents.</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rgbClr val="595959"/>
              </a:solidFill>
              <a:highlight>
                <a:srgbClr val="FFFFFF"/>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nvGrpSpPr>
          <p:cNvPr id="221" name="Google Shape;221;p26"/>
          <p:cNvGrpSpPr/>
          <p:nvPr/>
        </p:nvGrpSpPr>
        <p:grpSpPr>
          <a:xfrm>
            <a:off x="2409425" y="316450"/>
            <a:ext cx="4325127" cy="1158947"/>
            <a:chOff x="3252350" y="354275"/>
            <a:chExt cx="4325127" cy="1158947"/>
          </a:xfrm>
        </p:grpSpPr>
        <p:pic>
          <p:nvPicPr>
            <p:cNvPr id="222" name="Google Shape;222;p26"/>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223" name="Google Shape;223;p26"/>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224" name="Google Shape;224;p26"/>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APL</a:t>
            </a:r>
            <a:endParaRPr b="1" sz="2600">
              <a:solidFill>
                <a:schemeClr val="dk1"/>
              </a:solidFill>
              <a:latin typeface="Arial Rounded"/>
              <a:ea typeface="Arial Rounded"/>
              <a:cs typeface="Arial Rounded"/>
              <a:sym typeface="Arial Rounded"/>
            </a:endParaRPr>
          </a:p>
        </p:txBody>
      </p:sp>
      <p:sp>
        <p:nvSpPr>
          <p:cNvPr id="225" name="Google Shape;225;p26"/>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8">
                  <a:extLst>
                    <a:ext uri="{A12FA001-AC4F-418D-AE19-62706E023703}">
                      <ahyp:hlinkClr val="tx"/>
                    </a:ext>
                  </a:extLst>
                </a:hlinkClick>
              </a:rPr>
              <a:t>https://www.aide-sociale.fr/</a:t>
            </a:r>
            <a:endParaRPr/>
          </a:p>
        </p:txBody>
      </p:sp>
      <p:sp>
        <p:nvSpPr>
          <p:cNvPr id="226" name="Google Shape;226;p26"/>
          <p:cNvSpPr txBox="1"/>
          <p:nvPr/>
        </p:nvSpPr>
        <p:spPr>
          <a:xfrm>
            <a:off x="4669725" y="2201938"/>
            <a:ext cx="4020900" cy="15939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X </a:t>
            </a:r>
            <a:r>
              <a:rPr lang="fr" sz="1200">
                <a:solidFill>
                  <a:srgbClr val="595959"/>
                </a:solidFill>
                <a:highlight>
                  <a:srgbClr val="FFFFFF"/>
                </a:highlight>
                <a:latin typeface="Roboto"/>
                <a:ea typeface="Roboto"/>
                <a:cs typeface="Roboto"/>
                <a:sym typeface="Roboto"/>
              </a:rPr>
              <a:t>Toutefois, certaines </a:t>
            </a:r>
            <a:r>
              <a:rPr b="1" lang="fr" sz="1200">
                <a:solidFill>
                  <a:srgbClr val="595959"/>
                </a:solidFill>
                <a:highlight>
                  <a:srgbClr val="FFFFFF"/>
                </a:highlight>
                <a:latin typeface="Roboto"/>
                <a:ea typeface="Roboto"/>
                <a:cs typeface="Roboto"/>
                <a:sym typeface="Roboto"/>
              </a:rPr>
              <a:t>restrictions</a:t>
            </a:r>
            <a:r>
              <a:rPr lang="fr" sz="1200">
                <a:solidFill>
                  <a:srgbClr val="595959"/>
                </a:solidFill>
                <a:highlight>
                  <a:srgbClr val="FFFFFF"/>
                </a:highlight>
                <a:latin typeface="Roboto"/>
                <a:ea typeface="Roboto"/>
                <a:cs typeface="Roboto"/>
                <a:sym typeface="Roboto"/>
              </a:rPr>
              <a:t> existent :</a:t>
            </a:r>
            <a:endParaRPr sz="1200">
              <a:solidFill>
                <a:srgbClr val="595959"/>
              </a:solidFill>
              <a:highlight>
                <a:srgbClr val="FFFFFF"/>
              </a:highlight>
              <a:latin typeface="Roboto"/>
              <a:ea typeface="Roboto"/>
              <a:cs typeface="Roboto"/>
              <a:sym typeface="Roboto"/>
            </a:endParaRPr>
          </a:p>
          <a:p>
            <a:pPr indent="-304800" lvl="0" marL="457200" rtl="0" algn="just">
              <a:spcBef>
                <a:spcPts val="1000"/>
              </a:spcBef>
              <a:spcAft>
                <a:spcPts val="0"/>
              </a:spcAft>
              <a:buClr>
                <a:srgbClr val="595959"/>
              </a:buClr>
              <a:buSzPts val="1200"/>
              <a:buFont typeface="Roboto"/>
              <a:buChar char="-"/>
            </a:pPr>
            <a:r>
              <a:rPr lang="fr" sz="1200">
                <a:solidFill>
                  <a:srgbClr val="595959"/>
                </a:solidFill>
                <a:highlight>
                  <a:srgbClr val="FFFFFF"/>
                </a:highlight>
                <a:latin typeface="Roboto"/>
                <a:ea typeface="Roboto"/>
                <a:cs typeface="Roboto"/>
                <a:sym typeface="Roboto"/>
              </a:rPr>
              <a:t>Si les parents sont assujettis à l’Impôt sur la Fortune Immobilière (ancien ISF), leur enfant ne pourra pas bénéficier de l’APL étudiant</a:t>
            </a:r>
            <a:endParaRPr sz="1200">
              <a:solidFill>
                <a:srgbClr val="595959"/>
              </a:solidFill>
              <a:highlight>
                <a:srgbClr val="FFFFFF"/>
              </a:highlight>
              <a:latin typeface="Roboto"/>
              <a:ea typeface="Roboto"/>
              <a:cs typeface="Roboto"/>
              <a:sym typeface="Roboto"/>
            </a:endParaRPr>
          </a:p>
          <a:p>
            <a:pPr indent="-304800" lvl="0" marL="457200" rtl="0" algn="just">
              <a:spcBef>
                <a:spcPts val="0"/>
              </a:spcBef>
              <a:spcAft>
                <a:spcPts val="0"/>
              </a:spcAft>
              <a:buClr>
                <a:srgbClr val="595959"/>
              </a:buClr>
              <a:buSzPts val="1200"/>
              <a:buFont typeface="Roboto"/>
              <a:buChar char="-"/>
            </a:pPr>
            <a:r>
              <a:rPr lang="fr" sz="1200">
                <a:solidFill>
                  <a:srgbClr val="595959"/>
                </a:solidFill>
                <a:highlight>
                  <a:srgbClr val="FFFFFF"/>
                </a:highlight>
                <a:latin typeface="Roboto"/>
                <a:ea typeface="Roboto"/>
                <a:cs typeface="Roboto"/>
                <a:sym typeface="Roboto"/>
              </a:rPr>
              <a:t>Un étudiant touchant l’APL peut toujours être rattaché au foyer fiscal parental, mais cela peut influencer la fiscalité familiale</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rgbClr val="595959"/>
              </a:solidFill>
              <a:highlight>
                <a:srgbClr val="FFFFFF"/>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7"/>
          <p:cNvSpPr txBox="1"/>
          <p:nvPr/>
        </p:nvSpPr>
        <p:spPr>
          <a:xfrm>
            <a:off x="2620050" y="1418625"/>
            <a:ext cx="3903900" cy="354000"/>
          </a:xfrm>
          <a:prstGeom prst="rect">
            <a:avLst/>
          </a:prstGeom>
          <a:noFill/>
          <a:ln>
            <a:noFill/>
          </a:ln>
        </p:spPr>
        <p:txBody>
          <a:bodyPr anchorCtr="0" anchor="t" bIns="91425" lIns="91425" spcFirstLastPara="1" rIns="91425" wrap="square" tIns="91425">
            <a:noAutofit/>
          </a:bodyPr>
          <a:lstStyle/>
          <a:p>
            <a:pPr indent="0" lvl="0" marL="0" rtl="0" algn="ctr">
              <a:lnSpc>
                <a:spcPct val="107916"/>
              </a:lnSpc>
              <a:spcBef>
                <a:spcPts val="0"/>
              </a:spcBef>
              <a:spcAft>
                <a:spcPts val="0"/>
              </a:spcAft>
              <a:buClr>
                <a:schemeClr val="dk1"/>
              </a:buClr>
              <a:buSzPts val="1100"/>
              <a:buFont typeface="Arial"/>
              <a:buNone/>
            </a:pPr>
            <a:r>
              <a:rPr lang="fr" sz="1100" u="sng">
                <a:solidFill>
                  <a:schemeClr val="dk1"/>
                </a:solidFill>
                <a:latin typeface="Aptos"/>
                <a:ea typeface="Aptos"/>
                <a:cs typeface="Aptos"/>
                <a:sym typeface="Aptos"/>
              </a:rPr>
              <a:t>APL et rattachement fiscal</a:t>
            </a:r>
            <a:r>
              <a:rPr lang="fr" sz="1100">
                <a:solidFill>
                  <a:schemeClr val="dk1"/>
                </a:solidFill>
                <a:latin typeface="Aptos"/>
                <a:ea typeface="Aptos"/>
                <a:cs typeface="Aptos"/>
                <a:sym typeface="Aptos"/>
              </a:rPr>
              <a:t> </a:t>
            </a:r>
            <a:endParaRPr i="1" sz="1100">
              <a:solidFill>
                <a:schemeClr val="dk1"/>
              </a:solidFill>
              <a:latin typeface="Aptos"/>
              <a:ea typeface="Aptos"/>
              <a:cs typeface="Aptos"/>
              <a:sym typeface="Aptos"/>
            </a:endParaRPr>
          </a:p>
        </p:txBody>
      </p:sp>
      <p:pic>
        <p:nvPicPr>
          <p:cNvPr id="232" name="Google Shape;232;p27"/>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233" name="Google Shape;233;p27"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234" name="Google Shape;234;p27"/>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235" name="Google Shape;235;p27"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sp>
        <p:nvSpPr>
          <p:cNvPr id="236" name="Google Shape;236;p27"/>
          <p:cNvSpPr txBox="1"/>
          <p:nvPr/>
        </p:nvSpPr>
        <p:spPr>
          <a:xfrm>
            <a:off x="128850" y="1964063"/>
            <a:ext cx="3229500" cy="1737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Les parents ont la possibilité de rattacher leur enfant majeur à leur foyer fiscal jusqu’à ses 25 ans s’il poursuit des études.</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rPr lang="fr" sz="1200">
                <a:solidFill>
                  <a:srgbClr val="595959"/>
                </a:solidFill>
                <a:highlight>
                  <a:srgbClr val="FFFFFF"/>
                </a:highlight>
                <a:latin typeface="Roboto"/>
                <a:ea typeface="Roboto"/>
                <a:cs typeface="Roboto"/>
                <a:sym typeface="Roboto"/>
              </a:rPr>
              <a:t>Mais pour savoir s’il est préférable ou non de rattacher à votre foyer fiscal un de vos enfants qui percevraient les APL Étudiant, il convient d’étudier en amont les avantages et inconvénients de ce rattachement.</a:t>
            </a:r>
            <a:endParaRPr sz="1200">
              <a:solidFill>
                <a:srgbClr val="595959"/>
              </a:solidFill>
              <a:highlight>
                <a:srgbClr val="FFFFFF"/>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nvGrpSpPr>
          <p:cNvPr id="237" name="Google Shape;237;p27"/>
          <p:cNvGrpSpPr/>
          <p:nvPr/>
        </p:nvGrpSpPr>
        <p:grpSpPr>
          <a:xfrm>
            <a:off x="2409425" y="316450"/>
            <a:ext cx="4325127" cy="1158947"/>
            <a:chOff x="3252350" y="354275"/>
            <a:chExt cx="4325127" cy="1158947"/>
          </a:xfrm>
        </p:grpSpPr>
        <p:pic>
          <p:nvPicPr>
            <p:cNvPr id="238" name="Google Shape;238;p27"/>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239" name="Google Shape;239;p27"/>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240" name="Google Shape;240;p27"/>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b="1" lang="fr" sz="2600">
                <a:solidFill>
                  <a:schemeClr val="dk1"/>
                </a:solidFill>
                <a:latin typeface="Arial Rounded"/>
                <a:ea typeface="Arial Rounded"/>
                <a:cs typeface="Arial Rounded"/>
                <a:sym typeface="Arial Rounded"/>
              </a:rPr>
              <a:t>APL</a:t>
            </a:r>
            <a:endParaRPr b="1" sz="2600">
              <a:solidFill>
                <a:schemeClr val="dk1"/>
              </a:solidFill>
              <a:latin typeface="Arial Rounded"/>
              <a:ea typeface="Arial Rounded"/>
              <a:cs typeface="Arial Rounded"/>
              <a:sym typeface="Arial Rounded"/>
            </a:endParaRPr>
          </a:p>
        </p:txBody>
      </p:sp>
      <p:sp>
        <p:nvSpPr>
          <p:cNvPr id="241" name="Google Shape;241;p27"/>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8">
                  <a:extLst>
                    <a:ext uri="{A12FA001-AC4F-418D-AE19-62706E023703}">
                      <ahyp:hlinkClr val="tx"/>
                    </a:ext>
                  </a:extLst>
                </a:hlinkClick>
              </a:rPr>
              <a:t>https://www.aide-sociale.fr/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8"/>
          <p:cNvSpPr txBox="1"/>
          <p:nvPr/>
        </p:nvSpPr>
        <p:spPr>
          <a:xfrm>
            <a:off x="2620050" y="1418625"/>
            <a:ext cx="3903900" cy="354000"/>
          </a:xfrm>
          <a:prstGeom prst="rect">
            <a:avLst/>
          </a:prstGeom>
          <a:noFill/>
          <a:ln>
            <a:noFill/>
          </a:ln>
        </p:spPr>
        <p:txBody>
          <a:bodyPr anchorCtr="0" anchor="t" bIns="91425" lIns="91425" spcFirstLastPara="1" rIns="91425" wrap="square" tIns="91425">
            <a:noAutofit/>
          </a:bodyPr>
          <a:lstStyle/>
          <a:p>
            <a:pPr indent="0" lvl="0" marL="0" rtl="0" algn="ctr">
              <a:lnSpc>
                <a:spcPct val="107916"/>
              </a:lnSpc>
              <a:spcBef>
                <a:spcPts val="0"/>
              </a:spcBef>
              <a:spcAft>
                <a:spcPts val="0"/>
              </a:spcAft>
              <a:buNone/>
            </a:pPr>
            <a:r>
              <a:rPr lang="fr" sz="1100" u="sng">
                <a:solidFill>
                  <a:schemeClr val="dk1"/>
                </a:solidFill>
                <a:latin typeface="Aptos"/>
                <a:ea typeface="Aptos"/>
                <a:cs typeface="Aptos"/>
                <a:sym typeface="Aptos"/>
              </a:rPr>
              <a:t>APL et rattachement fiscal</a:t>
            </a:r>
            <a:r>
              <a:rPr lang="fr" sz="1100">
                <a:solidFill>
                  <a:schemeClr val="dk1"/>
                </a:solidFill>
                <a:latin typeface="Aptos"/>
                <a:ea typeface="Aptos"/>
                <a:cs typeface="Aptos"/>
                <a:sym typeface="Aptos"/>
              </a:rPr>
              <a:t> </a:t>
            </a:r>
            <a:endParaRPr i="1" sz="1100">
              <a:solidFill>
                <a:schemeClr val="dk1"/>
              </a:solidFill>
              <a:latin typeface="Aptos"/>
              <a:ea typeface="Aptos"/>
              <a:cs typeface="Aptos"/>
              <a:sym typeface="Aptos"/>
            </a:endParaRPr>
          </a:p>
        </p:txBody>
      </p:sp>
      <p:pic>
        <p:nvPicPr>
          <p:cNvPr id="247" name="Google Shape;247;p28"/>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248" name="Google Shape;248;p28"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249" name="Google Shape;249;p28"/>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250" name="Google Shape;250;p28"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sp>
        <p:nvSpPr>
          <p:cNvPr id="251" name="Google Shape;251;p28"/>
          <p:cNvSpPr txBox="1"/>
          <p:nvPr/>
        </p:nvSpPr>
        <p:spPr>
          <a:xfrm>
            <a:off x="128850" y="1964063"/>
            <a:ext cx="3229500" cy="1737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Les parents ont la possibilité de rattacher leur enfant majeur à leur foyer fiscal jusqu’à ses 25 ans s’il poursuit des études.</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rPr lang="fr" sz="1200">
                <a:solidFill>
                  <a:srgbClr val="595959"/>
                </a:solidFill>
                <a:highlight>
                  <a:srgbClr val="FFFFFF"/>
                </a:highlight>
                <a:latin typeface="Roboto"/>
                <a:ea typeface="Roboto"/>
                <a:cs typeface="Roboto"/>
                <a:sym typeface="Roboto"/>
              </a:rPr>
              <a:t>Mais pour savoir s’il est préférable ou non de rattacher à votre foyer fiscal un de vos enfants qui percevraient les APL Étudiant, il convient d’étudier en amont les avantages et inconvénients de ce rattachement.</a:t>
            </a:r>
            <a:endParaRPr sz="1200">
              <a:solidFill>
                <a:srgbClr val="595959"/>
              </a:solidFill>
              <a:highlight>
                <a:srgbClr val="FFFFFF"/>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nvGrpSpPr>
          <p:cNvPr id="252" name="Google Shape;252;p28"/>
          <p:cNvGrpSpPr/>
          <p:nvPr/>
        </p:nvGrpSpPr>
        <p:grpSpPr>
          <a:xfrm>
            <a:off x="2409425" y="316450"/>
            <a:ext cx="4325127" cy="1158947"/>
            <a:chOff x="3252350" y="354275"/>
            <a:chExt cx="4325127" cy="1158947"/>
          </a:xfrm>
        </p:grpSpPr>
        <p:pic>
          <p:nvPicPr>
            <p:cNvPr id="253" name="Google Shape;253;p28"/>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254" name="Google Shape;254;p28"/>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255" name="Google Shape;255;p28"/>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b="1" lang="fr" sz="2600">
                <a:solidFill>
                  <a:schemeClr val="dk1"/>
                </a:solidFill>
                <a:latin typeface="Arial Rounded"/>
                <a:ea typeface="Arial Rounded"/>
                <a:cs typeface="Arial Rounded"/>
                <a:sym typeface="Arial Rounded"/>
              </a:rPr>
              <a:t>APL</a:t>
            </a:r>
            <a:endParaRPr b="1" sz="2600">
              <a:solidFill>
                <a:schemeClr val="dk1"/>
              </a:solidFill>
              <a:latin typeface="Arial Rounded"/>
              <a:ea typeface="Arial Rounded"/>
              <a:cs typeface="Arial Rounded"/>
              <a:sym typeface="Arial Rounded"/>
            </a:endParaRPr>
          </a:p>
        </p:txBody>
      </p:sp>
      <p:sp>
        <p:nvSpPr>
          <p:cNvPr id="256" name="Google Shape;256;p28"/>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8">
                  <a:extLst>
                    <a:ext uri="{A12FA001-AC4F-418D-AE19-62706E023703}">
                      <ahyp:hlinkClr val="tx"/>
                    </a:ext>
                  </a:extLst>
                </a:hlinkClick>
              </a:rPr>
              <a:t>https://www.aide-sociale.fr/</a:t>
            </a:r>
            <a:endParaRPr/>
          </a:p>
        </p:txBody>
      </p:sp>
      <p:sp>
        <p:nvSpPr>
          <p:cNvPr id="257" name="Google Shape;257;p28"/>
          <p:cNvSpPr txBox="1"/>
          <p:nvPr/>
        </p:nvSpPr>
        <p:spPr>
          <a:xfrm>
            <a:off x="3814350" y="1829150"/>
            <a:ext cx="5104200" cy="11010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200">
                <a:solidFill>
                  <a:srgbClr val="EDC914"/>
                </a:solidFill>
                <a:latin typeface="Roboto"/>
                <a:ea typeface="Roboto"/>
                <a:cs typeface="Roboto"/>
                <a:sym typeface="Roboto"/>
              </a:rPr>
              <a:t>Rattachement fiscal, avantages pour les parents</a:t>
            </a:r>
            <a:endParaRPr sz="1200">
              <a:solidFill>
                <a:srgbClr val="EDC914"/>
              </a:solidFill>
              <a:latin typeface="Roboto"/>
              <a:ea typeface="Roboto"/>
              <a:cs typeface="Roboto"/>
              <a:sym typeface="Roboto"/>
            </a:endParaRPr>
          </a:p>
          <a:p>
            <a:pPr indent="-304800" lvl="0" marL="457200" rtl="0" algn="just">
              <a:lnSpc>
                <a:spcPct val="100000"/>
              </a:lnSpc>
              <a:spcBef>
                <a:spcPts val="0"/>
              </a:spcBef>
              <a:spcAft>
                <a:spcPts val="0"/>
              </a:spcAft>
              <a:buClr>
                <a:schemeClr val="dk2"/>
              </a:buClr>
              <a:buSzPts val="1200"/>
              <a:buFont typeface="Roboto"/>
              <a:buChar char="-"/>
            </a:pPr>
            <a:r>
              <a:rPr lang="fr" sz="1200">
                <a:solidFill>
                  <a:schemeClr val="dk2"/>
                </a:solidFill>
                <a:latin typeface="Roboto"/>
                <a:ea typeface="Roboto"/>
                <a:cs typeface="Roboto"/>
                <a:sym typeface="Roboto"/>
              </a:rPr>
              <a:t>Augmentation du quotient familial, permettant une réduction de l’impôt sur le revenu</a:t>
            </a:r>
            <a:endParaRPr sz="1200">
              <a:solidFill>
                <a:schemeClr val="dk2"/>
              </a:solidFill>
              <a:latin typeface="Roboto"/>
              <a:ea typeface="Roboto"/>
              <a:cs typeface="Roboto"/>
              <a:sym typeface="Roboto"/>
            </a:endParaRPr>
          </a:p>
          <a:p>
            <a:pPr indent="-304800" lvl="0" marL="457200" rtl="0" algn="just">
              <a:lnSpc>
                <a:spcPct val="100000"/>
              </a:lnSpc>
              <a:spcBef>
                <a:spcPts val="0"/>
              </a:spcBef>
              <a:spcAft>
                <a:spcPts val="0"/>
              </a:spcAft>
              <a:buClr>
                <a:schemeClr val="dk2"/>
              </a:buClr>
              <a:buSzPts val="1200"/>
              <a:buFont typeface="Roboto"/>
              <a:buChar char="-"/>
            </a:pPr>
            <a:r>
              <a:rPr lang="fr" sz="1200">
                <a:solidFill>
                  <a:schemeClr val="dk2"/>
                </a:solidFill>
                <a:latin typeface="Roboto"/>
                <a:ea typeface="Roboto"/>
                <a:cs typeface="Roboto"/>
                <a:sym typeface="Roboto"/>
              </a:rPr>
              <a:t>Une réduction d’impôt supplémentaire est prévue pour un enfant poursuivant des études supérieures</a:t>
            </a:r>
            <a:endParaRPr sz="1200">
              <a:solidFill>
                <a:schemeClr val="dk2"/>
              </a:solidFill>
              <a:latin typeface="Roboto"/>
              <a:ea typeface="Roboto"/>
              <a:cs typeface="Roboto"/>
              <a:sym typeface="Roboto"/>
            </a:endParaRPr>
          </a:p>
          <a:p>
            <a:pPr indent="0" lvl="0" marL="0" rtl="0" algn="just">
              <a:lnSpc>
                <a:spcPct val="115000"/>
              </a:lnSpc>
              <a:spcBef>
                <a:spcPts val="0"/>
              </a:spcBef>
              <a:spcAft>
                <a:spcPts val="0"/>
              </a:spcAft>
              <a:buNone/>
            </a:pPr>
            <a:r>
              <a:t/>
            </a:r>
            <a:endParaRPr sz="1200">
              <a:solidFill>
                <a:srgbClr val="EDC914"/>
              </a:solidFill>
              <a:latin typeface="Roboto"/>
              <a:ea typeface="Roboto"/>
              <a:cs typeface="Roboto"/>
              <a:sym typeface="Roboto"/>
            </a:endParaRPr>
          </a:p>
        </p:txBody>
      </p:sp>
      <p:pic>
        <p:nvPicPr>
          <p:cNvPr id="258" name="Google Shape;258;p28"/>
          <p:cNvPicPr preferRelativeResize="0"/>
          <p:nvPr/>
        </p:nvPicPr>
        <p:blipFill>
          <a:blip r:embed="rId9">
            <a:alphaModFix/>
          </a:blip>
          <a:stretch>
            <a:fillRect/>
          </a:stretch>
        </p:blipFill>
        <p:spPr>
          <a:xfrm rot="-1344788">
            <a:off x="3269597" y="2324024"/>
            <a:ext cx="601251" cy="6012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29"/>
          <p:cNvSpPr txBox="1"/>
          <p:nvPr/>
        </p:nvSpPr>
        <p:spPr>
          <a:xfrm>
            <a:off x="2620050" y="1418625"/>
            <a:ext cx="3903900" cy="354000"/>
          </a:xfrm>
          <a:prstGeom prst="rect">
            <a:avLst/>
          </a:prstGeom>
          <a:noFill/>
          <a:ln>
            <a:noFill/>
          </a:ln>
        </p:spPr>
        <p:txBody>
          <a:bodyPr anchorCtr="0" anchor="t" bIns="91425" lIns="91425" spcFirstLastPara="1" rIns="91425" wrap="square" tIns="91425">
            <a:noAutofit/>
          </a:bodyPr>
          <a:lstStyle/>
          <a:p>
            <a:pPr indent="0" lvl="0" marL="0" rtl="0" algn="ctr">
              <a:lnSpc>
                <a:spcPct val="107916"/>
              </a:lnSpc>
              <a:spcBef>
                <a:spcPts val="0"/>
              </a:spcBef>
              <a:spcAft>
                <a:spcPts val="0"/>
              </a:spcAft>
              <a:buNone/>
            </a:pPr>
            <a:r>
              <a:rPr lang="fr" sz="1100" u="sng">
                <a:solidFill>
                  <a:schemeClr val="dk1"/>
                </a:solidFill>
                <a:latin typeface="Aptos"/>
                <a:ea typeface="Aptos"/>
                <a:cs typeface="Aptos"/>
                <a:sym typeface="Aptos"/>
              </a:rPr>
              <a:t>APL et rattachement fiscal</a:t>
            </a:r>
            <a:r>
              <a:rPr lang="fr" sz="1100">
                <a:solidFill>
                  <a:schemeClr val="dk1"/>
                </a:solidFill>
                <a:latin typeface="Aptos"/>
                <a:ea typeface="Aptos"/>
                <a:cs typeface="Aptos"/>
                <a:sym typeface="Aptos"/>
              </a:rPr>
              <a:t> </a:t>
            </a:r>
            <a:endParaRPr i="1" sz="1100">
              <a:solidFill>
                <a:schemeClr val="dk1"/>
              </a:solidFill>
              <a:latin typeface="Aptos"/>
              <a:ea typeface="Aptos"/>
              <a:cs typeface="Aptos"/>
              <a:sym typeface="Aptos"/>
            </a:endParaRPr>
          </a:p>
        </p:txBody>
      </p:sp>
      <p:pic>
        <p:nvPicPr>
          <p:cNvPr id="264" name="Google Shape;264;p29"/>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265" name="Google Shape;265;p29"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266" name="Google Shape;266;p29"/>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267" name="Google Shape;267;p29"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sp>
        <p:nvSpPr>
          <p:cNvPr id="268" name="Google Shape;268;p29"/>
          <p:cNvSpPr txBox="1"/>
          <p:nvPr/>
        </p:nvSpPr>
        <p:spPr>
          <a:xfrm>
            <a:off x="128850" y="1964063"/>
            <a:ext cx="3229500" cy="1737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Les parents ont la possibilité de rattacher leur enfant majeur à leur foyer fiscal jusqu’à ses 25 ans s’il poursuit des études.</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rPr lang="fr" sz="1200">
                <a:solidFill>
                  <a:srgbClr val="595959"/>
                </a:solidFill>
                <a:highlight>
                  <a:srgbClr val="FFFFFF"/>
                </a:highlight>
                <a:latin typeface="Roboto"/>
                <a:ea typeface="Roboto"/>
                <a:cs typeface="Roboto"/>
                <a:sym typeface="Roboto"/>
              </a:rPr>
              <a:t>Mais pour savoir s’il est préférable ou non de rattacher à votre foyer fiscal un de vos enfants qui percevraient les APL Étudiant, il convient d’étudier en amont les avantages et inconvénients de ce rattachement.</a:t>
            </a:r>
            <a:endParaRPr sz="1200">
              <a:solidFill>
                <a:srgbClr val="595959"/>
              </a:solidFill>
              <a:highlight>
                <a:srgbClr val="FFFFFF"/>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nvGrpSpPr>
          <p:cNvPr id="269" name="Google Shape;269;p29"/>
          <p:cNvGrpSpPr/>
          <p:nvPr/>
        </p:nvGrpSpPr>
        <p:grpSpPr>
          <a:xfrm>
            <a:off x="2409425" y="316450"/>
            <a:ext cx="4325127" cy="1158947"/>
            <a:chOff x="3252350" y="354275"/>
            <a:chExt cx="4325127" cy="1158947"/>
          </a:xfrm>
        </p:grpSpPr>
        <p:pic>
          <p:nvPicPr>
            <p:cNvPr id="270" name="Google Shape;270;p29"/>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271" name="Google Shape;271;p29"/>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272" name="Google Shape;272;p29"/>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b="1" lang="fr" sz="2600">
                <a:solidFill>
                  <a:schemeClr val="dk1"/>
                </a:solidFill>
                <a:latin typeface="Arial Rounded"/>
                <a:ea typeface="Arial Rounded"/>
                <a:cs typeface="Arial Rounded"/>
                <a:sym typeface="Arial Rounded"/>
              </a:rPr>
              <a:t>APL</a:t>
            </a:r>
            <a:endParaRPr b="1" sz="2600">
              <a:solidFill>
                <a:schemeClr val="dk1"/>
              </a:solidFill>
              <a:latin typeface="Arial Rounded"/>
              <a:ea typeface="Arial Rounded"/>
              <a:cs typeface="Arial Rounded"/>
              <a:sym typeface="Arial Rounded"/>
            </a:endParaRPr>
          </a:p>
        </p:txBody>
      </p:sp>
      <p:sp>
        <p:nvSpPr>
          <p:cNvPr id="273" name="Google Shape;273;p29"/>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8">
                  <a:extLst>
                    <a:ext uri="{A12FA001-AC4F-418D-AE19-62706E023703}">
                      <ahyp:hlinkClr val="tx"/>
                    </a:ext>
                  </a:extLst>
                </a:hlinkClick>
              </a:rPr>
              <a:t>https://www.aide-sociale.fr/</a:t>
            </a:r>
            <a:endParaRPr/>
          </a:p>
        </p:txBody>
      </p:sp>
      <p:sp>
        <p:nvSpPr>
          <p:cNvPr id="274" name="Google Shape;274;p29"/>
          <p:cNvSpPr txBox="1"/>
          <p:nvPr/>
        </p:nvSpPr>
        <p:spPr>
          <a:xfrm>
            <a:off x="3814350" y="1829150"/>
            <a:ext cx="5104200" cy="11010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200">
                <a:solidFill>
                  <a:srgbClr val="EDC914"/>
                </a:solidFill>
                <a:latin typeface="Roboto"/>
                <a:ea typeface="Roboto"/>
                <a:cs typeface="Roboto"/>
                <a:sym typeface="Roboto"/>
              </a:rPr>
              <a:t>Rattachement fiscal, avantages pour les parents</a:t>
            </a:r>
            <a:endParaRPr sz="1200">
              <a:solidFill>
                <a:srgbClr val="EDC914"/>
              </a:solidFill>
              <a:latin typeface="Roboto"/>
              <a:ea typeface="Roboto"/>
              <a:cs typeface="Roboto"/>
              <a:sym typeface="Roboto"/>
            </a:endParaRPr>
          </a:p>
          <a:p>
            <a:pPr indent="-304800" lvl="0" marL="457200" rtl="0" algn="just">
              <a:lnSpc>
                <a:spcPct val="100000"/>
              </a:lnSpc>
              <a:spcBef>
                <a:spcPts val="0"/>
              </a:spcBef>
              <a:spcAft>
                <a:spcPts val="0"/>
              </a:spcAft>
              <a:buClr>
                <a:schemeClr val="dk2"/>
              </a:buClr>
              <a:buSzPts val="1200"/>
              <a:buFont typeface="Roboto"/>
              <a:buChar char="-"/>
            </a:pPr>
            <a:r>
              <a:rPr lang="fr" sz="1200">
                <a:solidFill>
                  <a:schemeClr val="dk2"/>
                </a:solidFill>
                <a:latin typeface="Roboto"/>
                <a:ea typeface="Roboto"/>
                <a:cs typeface="Roboto"/>
                <a:sym typeface="Roboto"/>
              </a:rPr>
              <a:t>Augmentation du quotient familial, permettant une réduction de l’impôt sur le revenu</a:t>
            </a:r>
            <a:endParaRPr sz="1200">
              <a:solidFill>
                <a:schemeClr val="dk2"/>
              </a:solidFill>
              <a:latin typeface="Roboto"/>
              <a:ea typeface="Roboto"/>
              <a:cs typeface="Roboto"/>
              <a:sym typeface="Roboto"/>
            </a:endParaRPr>
          </a:p>
          <a:p>
            <a:pPr indent="-304800" lvl="0" marL="457200" rtl="0" algn="just">
              <a:lnSpc>
                <a:spcPct val="100000"/>
              </a:lnSpc>
              <a:spcBef>
                <a:spcPts val="0"/>
              </a:spcBef>
              <a:spcAft>
                <a:spcPts val="0"/>
              </a:spcAft>
              <a:buClr>
                <a:schemeClr val="dk2"/>
              </a:buClr>
              <a:buSzPts val="1200"/>
              <a:buFont typeface="Roboto"/>
              <a:buChar char="-"/>
            </a:pPr>
            <a:r>
              <a:rPr lang="fr" sz="1200">
                <a:solidFill>
                  <a:schemeClr val="dk2"/>
                </a:solidFill>
                <a:latin typeface="Roboto"/>
                <a:ea typeface="Roboto"/>
                <a:cs typeface="Roboto"/>
                <a:sym typeface="Roboto"/>
              </a:rPr>
              <a:t>Une réduction d’impôt supplémentaire est prévue pour un enfant poursuivant des études supérieures</a:t>
            </a:r>
            <a:endParaRPr sz="1200">
              <a:solidFill>
                <a:schemeClr val="dk2"/>
              </a:solidFill>
              <a:latin typeface="Roboto"/>
              <a:ea typeface="Roboto"/>
              <a:cs typeface="Roboto"/>
              <a:sym typeface="Roboto"/>
            </a:endParaRPr>
          </a:p>
          <a:p>
            <a:pPr indent="0" lvl="0" marL="0" rtl="0" algn="just">
              <a:lnSpc>
                <a:spcPct val="115000"/>
              </a:lnSpc>
              <a:spcBef>
                <a:spcPts val="0"/>
              </a:spcBef>
              <a:spcAft>
                <a:spcPts val="0"/>
              </a:spcAft>
              <a:buNone/>
            </a:pPr>
            <a:r>
              <a:t/>
            </a:r>
            <a:endParaRPr sz="1200">
              <a:solidFill>
                <a:srgbClr val="EDC914"/>
              </a:solidFill>
              <a:latin typeface="Roboto"/>
              <a:ea typeface="Roboto"/>
              <a:cs typeface="Roboto"/>
              <a:sym typeface="Roboto"/>
            </a:endParaRPr>
          </a:p>
        </p:txBody>
      </p:sp>
      <p:sp>
        <p:nvSpPr>
          <p:cNvPr id="275" name="Google Shape;275;p29"/>
          <p:cNvSpPr txBox="1"/>
          <p:nvPr/>
        </p:nvSpPr>
        <p:spPr>
          <a:xfrm>
            <a:off x="3814350" y="3017200"/>
            <a:ext cx="5104200" cy="1984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200">
                <a:solidFill>
                  <a:srgbClr val="EDC914"/>
                </a:solidFill>
                <a:latin typeface="Roboto"/>
                <a:ea typeface="Roboto"/>
                <a:cs typeface="Roboto"/>
                <a:sym typeface="Roboto"/>
              </a:rPr>
              <a:t>Rattachement fiscal, inconvénients pour les parents</a:t>
            </a:r>
            <a:endParaRPr sz="1200">
              <a:solidFill>
                <a:srgbClr val="EDC914"/>
              </a:solidFill>
              <a:latin typeface="Roboto"/>
              <a:ea typeface="Roboto"/>
              <a:cs typeface="Roboto"/>
              <a:sym typeface="Roboto"/>
            </a:endParaRPr>
          </a:p>
          <a:p>
            <a:pPr indent="-304800" lvl="0" marL="457200" rtl="0" algn="just">
              <a:lnSpc>
                <a:spcPct val="100000"/>
              </a:lnSpc>
              <a:spcBef>
                <a:spcPts val="0"/>
              </a:spcBef>
              <a:spcAft>
                <a:spcPts val="0"/>
              </a:spcAft>
              <a:buClr>
                <a:schemeClr val="dk2"/>
              </a:buClr>
              <a:buSzPts val="1200"/>
              <a:buFont typeface="Roboto"/>
              <a:buChar char="-"/>
            </a:pPr>
            <a:r>
              <a:rPr lang="fr" sz="1200">
                <a:solidFill>
                  <a:schemeClr val="dk2"/>
                </a:solidFill>
                <a:latin typeface="Roboto"/>
                <a:ea typeface="Roboto"/>
                <a:cs typeface="Roboto"/>
                <a:sym typeface="Roboto"/>
              </a:rPr>
              <a:t>L’étudiant rattaché qui perçoit l’APL Étudiant ne sera plus comptabilisé pour certaines prestations familiales (ex : allocations familiales, calcul du RSA)</a:t>
            </a:r>
            <a:endParaRPr sz="1200">
              <a:solidFill>
                <a:schemeClr val="dk2"/>
              </a:solidFill>
              <a:latin typeface="Roboto"/>
              <a:ea typeface="Roboto"/>
              <a:cs typeface="Roboto"/>
              <a:sym typeface="Roboto"/>
            </a:endParaRPr>
          </a:p>
          <a:p>
            <a:pPr indent="-304800" lvl="0" marL="457200" rtl="0" algn="just">
              <a:lnSpc>
                <a:spcPct val="100000"/>
              </a:lnSpc>
              <a:spcBef>
                <a:spcPts val="0"/>
              </a:spcBef>
              <a:spcAft>
                <a:spcPts val="0"/>
              </a:spcAft>
              <a:buClr>
                <a:schemeClr val="dk2"/>
              </a:buClr>
              <a:buSzPts val="1200"/>
              <a:buFont typeface="Roboto"/>
              <a:buChar char="-"/>
            </a:pPr>
            <a:r>
              <a:rPr lang="fr" sz="1200">
                <a:solidFill>
                  <a:schemeClr val="dk2"/>
                </a:solidFill>
                <a:latin typeface="Roboto"/>
                <a:ea typeface="Roboto"/>
                <a:cs typeface="Roboto"/>
                <a:sym typeface="Roboto"/>
              </a:rPr>
              <a:t>Les dépenses engagées pour l’étudiant percevant l’APL ne peuvent pas être déduites fiscalement </a:t>
            </a:r>
            <a:endParaRPr sz="1200">
              <a:solidFill>
                <a:schemeClr val="dk2"/>
              </a:solidFill>
              <a:latin typeface="Roboto"/>
              <a:ea typeface="Roboto"/>
              <a:cs typeface="Roboto"/>
              <a:sym typeface="Roboto"/>
            </a:endParaRPr>
          </a:p>
          <a:p>
            <a:pPr indent="-304800" lvl="0" marL="457200" rtl="0" algn="just">
              <a:lnSpc>
                <a:spcPct val="100000"/>
              </a:lnSpc>
              <a:spcBef>
                <a:spcPts val="0"/>
              </a:spcBef>
              <a:spcAft>
                <a:spcPts val="0"/>
              </a:spcAft>
              <a:buClr>
                <a:schemeClr val="dk2"/>
              </a:buClr>
              <a:buSzPts val="1200"/>
              <a:buFont typeface="Roboto"/>
              <a:buChar char="-"/>
            </a:pPr>
            <a:r>
              <a:rPr lang="fr" sz="1200">
                <a:solidFill>
                  <a:schemeClr val="dk2"/>
                </a:solidFill>
                <a:latin typeface="Roboto"/>
                <a:ea typeface="Roboto"/>
                <a:cs typeface="Roboto"/>
                <a:sym typeface="Roboto"/>
              </a:rPr>
              <a:t>Certaines aides perçues par les parents peuvent être réduites ou supprimées</a:t>
            </a:r>
            <a:endParaRPr sz="1200">
              <a:solidFill>
                <a:schemeClr val="dk2"/>
              </a:solidFill>
              <a:latin typeface="Roboto"/>
              <a:ea typeface="Roboto"/>
              <a:cs typeface="Roboto"/>
              <a:sym typeface="Roboto"/>
            </a:endParaRPr>
          </a:p>
          <a:p>
            <a:pPr indent="-304800" lvl="0" marL="457200" rtl="0" algn="just">
              <a:lnSpc>
                <a:spcPct val="100000"/>
              </a:lnSpc>
              <a:spcBef>
                <a:spcPts val="0"/>
              </a:spcBef>
              <a:spcAft>
                <a:spcPts val="0"/>
              </a:spcAft>
              <a:buClr>
                <a:schemeClr val="dk2"/>
              </a:buClr>
              <a:buSzPts val="1200"/>
              <a:buFont typeface="Roboto"/>
              <a:buChar char="-"/>
            </a:pPr>
            <a:r>
              <a:rPr lang="fr" sz="1200">
                <a:solidFill>
                  <a:schemeClr val="dk2"/>
                </a:solidFill>
                <a:latin typeface="Roboto"/>
                <a:ea typeface="Roboto"/>
                <a:cs typeface="Roboto"/>
                <a:sym typeface="Roboto"/>
              </a:rPr>
              <a:t>Conséquences sur l’impôt des parents</a:t>
            </a:r>
            <a:endParaRPr sz="1200">
              <a:solidFill>
                <a:schemeClr val="dk2"/>
              </a:solidFill>
              <a:latin typeface="Roboto"/>
              <a:ea typeface="Roboto"/>
              <a:cs typeface="Roboto"/>
              <a:sym typeface="Roboto"/>
            </a:endParaRPr>
          </a:p>
          <a:p>
            <a:pPr indent="0" lvl="0" marL="457200" rtl="0" algn="just">
              <a:lnSpc>
                <a:spcPct val="115000"/>
              </a:lnSpc>
              <a:spcBef>
                <a:spcPts val="0"/>
              </a:spcBef>
              <a:spcAft>
                <a:spcPts val="0"/>
              </a:spcAft>
              <a:buNone/>
            </a:pPr>
            <a:r>
              <a:t/>
            </a:r>
            <a:endParaRPr sz="1200">
              <a:solidFill>
                <a:schemeClr val="dk2"/>
              </a:solidFill>
              <a:latin typeface="Roboto"/>
              <a:ea typeface="Roboto"/>
              <a:cs typeface="Roboto"/>
              <a:sym typeface="Roboto"/>
            </a:endParaRPr>
          </a:p>
          <a:p>
            <a:pPr indent="0" lvl="0" marL="0" rtl="0" algn="just">
              <a:lnSpc>
                <a:spcPct val="115000"/>
              </a:lnSpc>
              <a:spcBef>
                <a:spcPts val="0"/>
              </a:spcBef>
              <a:spcAft>
                <a:spcPts val="0"/>
              </a:spcAft>
              <a:buNone/>
            </a:pPr>
            <a:r>
              <a:t/>
            </a:r>
            <a:endParaRPr sz="1200">
              <a:solidFill>
                <a:srgbClr val="EDC914"/>
              </a:solidFill>
              <a:latin typeface="Roboto"/>
              <a:ea typeface="Roboto"/>
              <a:cs typeface="Roboto"/>
              <a:sym typeface="Roboto"/>
            </a:endParaRPr>
          </a:p>
        </p:txBody>
      </p:sp>
      <p:pic>
        <p:nvPicPr>
          <p:cNvPr id="276" name="Google Shape;276;p29"/>
          <p:cNvPicPr preferRelativeResize="0"/>
          <p:nvPr/>
        </p:nvPicPr>
        <p:blipFill>
          <a:blip r:embed="rId9">
            <a:alphaModFix/>
          </a:blip>
          <a:stretch>
            <a:fillRect/>
          </a:stretch>
        </p:blipFill>
        <p:spPr>
          <a:xfrm rot="-1344788">
            <a:off x="3269597" y="2324024"/>
            <a:ext cx="601251" cy="601251"/>
          </a:xfrm>
          <a:prstGeom prst="rect">
            <a:avLst/>
          </a:prstGeom>
          <a:noFill/>
          <a:ln>
            <a:noFill/>
          </a:ln>
        </p:spPr>
      </p:pic>
      <p:pic>
        <p:nvPicPr>
          <p:cNvPr id="277" name="Google Shape;277;p29"/>
          <p:cNvPicPr preferRelativeResize="0"/>
          <p:nvPr/>
        </p:nvPicPr>
        <p:blipFill>
          <a:blip r:embed="rId9">
            <a:alphaModFix/>
          </a:blip>
          <a:stretch>
            <a:fillRect/>
          </a:stretch>
        </p:blipFill>
        <p:spPr>
          <a:xfrm rot="1468834">
            <a:off x="3263960" y="2866674"/>
            <a:ext cx="601250" cy="601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0"/>
          <p:cNvSpPr txBox="1"/>
          <p:nvPr/>
        </p:nvSpPr>
        <p:spPr>
          <a:xfrm>
            <a:off x="2620050" y="1418625"/>
            <a:ext cx="3903900" cy="354000"/>
          </a:xfrm>
          <a:prstGeom prst="rect">
            <a:avLst/>
          </a:prstGeom>
          <a:noFill/>
          <a:ln>
            <a:noFill/>
          </a:ln>
        </p:spPr>
        <p:txBody>
          <a:bodyPr anchorCtr="0" anchor="t" bIns="91425" lIns="91425" spcFirstLastPara="1" rIns="91425" wrap="square" tIns="91425">
            <a:noAutofit/>
          </a:bodyPr>
          <a:lstStyle/>
          <a:p>
            <a:pPr indent="0" lvl="0" marL="0" rtl="0" algn="ctr">
              <a:lnSpc>
                <a:spcPct val="107916"/>
              </a:lnSpc>
              <a:spcBef>
                <a:spcPts val="0"/>
              </a:spcBef>
              <a:spcAft>
                <a:spcPts val="0"/>
              </a:spcAft>
              <a:buNone/>
            </a:pPr>
            <a:r>
              <a:rPr lang="fr" sz="1100" u="sng">
                <a:solidFill>
                  <a:schemeClr val="dk1"/>
                </a:solidFill>
                <a:latin typeface="Aptos"/>
                <a:ea typeface="Aptos"/>
                <a:cs typeface="Aptos"/>
                <a:sym typeface="Aptos"/>
              </a:rPr>
              <a:t>Synthèse</a:t>
            </a:r>
            <a:endParaRPr i="1" sz="1100">
              <a:solidFill>
                <a:schemeClr val="dk1"/>
              </a:solidFill>
              <a:latin typeface="Aptos"/>
              <a:ea typeface="Aptos"/>
              <a:cs typeface="Aptos"/>
              <a:sym typeface="Aptos"/>
            </a:endParaRPr>
          </a:p>
        </p:txBody>
      </p:sp>
      <p:pic>
        <p:nvPicPr>
          <p:cNvPr id="283" name="Google Shape;283;p30"/>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284" name="Google Shape;284;p30"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285" name="Google Shape;285;p30"/>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286" name="Google Shape;286;p30"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sp>
        <p:nvSpPr>
          <p:cNvPr id="287" name="Google Shape;287;p30"/>
          <p:cNvSpPr txBox="1"/>
          <p:nvPr/>
        </p:nvSpPr>
        <p:spPr>
          <a:xfrm>
            <a:off x="825775" y="1924977"/>
            <a:ext cx="3229500" cy="1711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L’APL Étudiant est calculée sur les revenus de l’étudiant et n’est pas imposable</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Le rattachement fiscal permet aux parents de bénéficier d’une réduction d’impôt grâce à l’augmentation du quotient familial</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Le rattachement peut entraîner la perte de certaines aides sociales pour la famille</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Clr>
                <a:schemeClr val="dk1"/>
              </a:buClr>
              <a:buSzPts val="1100"/>
              <a:buFont typeface="Arial"/>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nvGrpSpPr>
          <p:cNvPr id="288" name="Google Shape;288;p30"/>
          <p:cNvGrpSpPr/>
          <p:nvPr/>
        </p:nvGrpSpPr>
        <p:grpSpPr>
          <a:xfrm>
            <a:off x="2409425" y="316450"/>
            <a:ext cx="4325127" cy="1158947"/>
            <a:chOff x="3252350" y="354275"/>
            <a:chExt cx="4325127" cy="1158947"/>
          </a:xfrm>
        </p:grpSpPr>
        <p:pic>
          <p:nvPicPr>
            <p:cNvPr id="289" name="Google Shape;289;p30"/>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290" name="Google Shape;290;p30"/>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291" name="Google Shape;291;p30"/>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b="1" lang="fr" sz="2600">
                <a:solidFill>
                  <a:schemeClr val="dk1"/>
                </a:solidFill>
                <a:latin typeface="Arial Rounded"/>
                <a:ea typeface="Arial Rounded"/>
                <a:cs typeface="Arial Rounded"/>
                <a:sym typeface="Arial Rounded"/>
              </a:rPr>
              <a:t>APL</a:t>
            </a:r>
            <a:endParaRPr b="1" sz="2600">
              <a:solidFill>
                <a:schemeClr val="dk1"/>
              </a:solidFill>
              <a:latin typeface="Arial Rounded"/>
              <a:ea typeface="Arial Rounded"/>
              <a:cs typeface="Arial Rounded"/>
              <a:sym typeface="Arial Rounded"/>
            </a:endParaRPr>
          </a:p>
        </p:txBody>
      </p:sp>
      <p:sp>
        <p:nvSpPr>
          <p:cNvPr id="292" name="Google Shape;292;p30"/>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8">
                  <a:extLst>
                    <a:ext uri="{A12FA001-AC4F-418D-AE19-62706E023703}">
                      <ahyp:hlinkClr val="tx"/>
                    </a:ext>
                  </a:extLst>
                </a:hlinkClick>
              </a:rPr>
              <a:t>https://www.aide-sociale.fr/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1"/>
          <p:cNvSpPr txBox="1"/>
          <p:nvPr/>
        </p:nvSpPr>
        <p:spPr>
          <a:xfrm>
            <a:off x="2620050" y="1418625"/>
            <a:ext cx="3903900" cy="354000"/>
          </a:xfrm>
          <a:prstGeom prst="rect">
            <a:avLst/>
          </a:prstGeom>
          <a:noFill/>
          <a:ln>
            <a:noFill/>
          </a:ln>
        </p:spPr>
        <p:txBody>
          <a:bodyPr anchorCtr="0" anchor="t" bIns="91425" lIns="91425" spcFirstLastPara="1" rIns="91425" wrap="square" tIns="91425">
            <a:noAutofit/>
          </a:bodyPr>
          <a:lstStyle/>
          <a:p>
            <a:pPr indent="0" lvl="0" marL="0" rtl="0" algn="ctr">
              <a:lnSpc>
                <a:spcPct val="107916"/>
              </a:lnSpc>
              <a:spcBef>
                <a:spcPts val="0"/>
              </a:spcBef>
              <a:spcAft>
                <a:spcPts val="0"/>
              </a:spcAft>
              <a:buNone/>
            </a:pPr>
            <a:r>
              <a:rPr lang="fr" sz="1100" u="sng">
                <a:solidFill>
                  <a:schemeClr val="dk1"/>
                </a:solidFill>
                <a:latin typeface="Aptos"/>
                <a:ea typeface="Aptos"/>
                <a:cs typeface="Aptos"/>
                <a:sym typeface="Aptos"/>
              </a:rPr>
              <a:t>Synthèse</a:t>
            </a:r>
            <a:endParaRPr i="1" sz="1100">
              <a:solidFill>
                <a:schemeClr val="dk1"/>
              </a:solidFill>
              <a:latin typeface="Aptos"/>
              <a:ea typeface="Aptos"/>
              <a:cs typeface="Aptos"/>
              <a:sym typeface="Aptos"/>
            </a:endParaRPr>
          </a:p>
        </p:txBody>
      </p:sp>
      <p:pic>
        <p:nvPicPr>
          <p:cNvPr id="298" name="Google Shape;298;p31"/>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299" name="Google Shape;299;p31"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300" name="Google Shape;300;p31"/>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301" name="Google Shape;301;p31"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sp>
        <p:nvSpPr>
          <p:cNvPr id="302" name="Google Shape;302;p31"/>
          <p:cNvSpPr txBox="1"/>
          <p:nvPr/>
        </p:nvSpPr>
        <p:spPr>
          <a:xfrm>
            <a:off x="825775" y="1924977"/>
            <a:ext cx="3229500" cy="1711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L’APL Étudiant est calculée sur les revenus de l’étudiant et n’est pas imposable</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Le rattachement fiscal permet aux parents de bénéficier d’une réduction d’impôt grâce à l’augmentation du quotient familial</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Le rattachement peut entraîner la perte de certaines aides sociales pour la famille</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nvGrpSpPr>
          <p:cNvPr id="303" name="Google Shape;303;p31"/>
          <p:cNvGrpSpPr/>
          <p:nvPr/>
        </p:nvGrpSpPr>
        <p:grpSpPr>
          <a:xfrm>
            <a:off x="2409425" y="316450"/>
            <a:ext cx="4325127" cy="1158947"/>
            <a:chOff x="3252350" y="354275"/>
            <a:chExt cx="4325127" cy="1158947"/>
          </a:xfrm>
        </p:grpSpPr>
        <p:pic>
          <p:nvPicPr>
            <p:cNvPr id="304" name="Google Shape;304;p31"/>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305" name="Google Shape;305;p31"/>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306" name="Google Shape;306;p31"/>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APL</a:t>
            </a:r>
            <a:endParaRPr b="1" sz="2600">
              <a:solidFill>
                <a:schemeClr val="dk1"/>
              </a:solidFill>
              <a:latin typeface="Arial Rounded"/>
              <a:ea typeface="Arial Rounded"/>
              <a:cs typeface="Arial Rounded"/>
              <a:sym typeface="Arial Rounded"/>
            </a:endParaRPr>
          </a:p>
        </p:txBody>
      </p:sp>
      <p:sp>
        <p:nvSpPr>
          <p:cNvPr id="307" name="Google Shape;307;p31"/>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8">
                  <a:extLst>
                    <a:ext uri="{A12FA001-AC4F-418D-AE19-62706E023703}">
                      <ahyp:hlinkClr val="tx"/>
                    </a:ext>
                  </a:extLst>
                </a:hlinkClick>
              </a:rPr>
              <a:t>https://www.aide-sociale.fr/</a:t>
            </a:r>
            <a:endParaRPr/>
          </a:p>
        </p:txBody>
      </p:sp>
      <p:sp>
        <p:nvSpPr>
          <p:cNvPr id="308" name="Google Shape;308;p31"/>
          <p:cNvSpPr txBox="1"/>
          <p:nvPr/>
        </p:nvSpPr>
        <p:spPr>
          <a:xfrm>
            <a:off x="4781000" y="1923827"/>
            <a:ext cx="3229500" cy="1761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Un enfant peut percevoir l’APL étudiant tout en étant rattaché au foyer fiscal parental, mais cela peut impacter les prestations familiales</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Chaque famille doit évaluer sa situation pour choisir l’option la plus avantageuse financièrement</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id="68" name="Google Shape;68;p14"/>
          <p:cNvPicPr preferRelativeResize="0"/>
          <p:nvPr/>
        </p:nvPicPr>
        <p:blipFill rotWithShape="1">
          <a:blip r:embed="rId3">
            <a:alphaModFix/>
          </a:blip>
          <a:srcRect b="70303" l="31440" r="31428" t="0"/>
          <a:stretch/>
        </p:blipFill>
        <p:spPr>
          <a:xfrm>
            <a:off x="3231736" y="1392475"/>
            <a:ext cx="2680526" cy="1205925"/>
          </a:xfrm>
          <a:prstGeom prst="rect">
            <a:avLst/>
          </a:prstGeom>
          <a:noFill/>
          <a:ln>
            <a:noFill/>
          </a:ln>
        </p:spPr>
      </p:pic>
      <p:sp>
        <p:nvSpPr>
          <p:cNvPr id="69" name="Google Shape;69;p14"/>
          <p:cNvSpPr txBox="1"/>
          <p:nvPr/>
        </p:nvSpPr>
        <p:spPr>
          <a:xfrm>
            <a:off x="2860950" y="2858775"/>
            <a:ext cx="3422100" cy="1065600"/>
          </a:xfrm>
          <a:prstGeom prst="rect">
            <a:avLst/>
          </a:prstGeom>
          <a:noFill/>
          <a:ln>
            <a:noFill/>
          </a:ln>
        </p:spPr>
        <p:txBody>
          <a:bodyPr anchorCtr="0" anchor="t" bIns="91425" lIns="91425" spcFirstLastPara="1" rIns="91425" wrap="square" tIns="91425">
            <a:noAutofit/>
          </a:bodyPr>
          <a:lstStyle/>
          <a:p>
            <a:pPr indent="-317500" lvl="0" marL="457200" rtl="0" algn="just">
              <a:lnSpc>
                <a:spcPct val="150000"/>
              </a:lnSpc>
              <a:spcBef>
                <a:spcPts val="0"/>
              </a:spcBef>
              <a:spcAft>
                <a:spcPts val="0"/>
              </a:spcAft>
              <a:buClr>
                <a:schemeClr val="dk2"/>
              </a:buClr>
              <a:buSzPts val="1400"/>
              <a:buFont typeface="Roboto"/>
              <a:buAutoNum type="arabicPeriod"/>
            </a:pPr>
            <a:r>
              <a:rPr lang="fr">
                <a:solidFill>
                  <a:schemeClr val="dk2"/>
                </a:solidFill>
                <a:latin typeface="Roboto"/>
                <a:ea typeface="Roboto"/>
                <a:cs typeface="Roboto"/>
                <a:sym typeface="Roboto"/>
              </a:rPr>
              <a:t>Création d’un compte améli</a:t>
            </a:r>
            <a:endParaRPr>
              <a:solidFill>
                <a:schemeClr val="dk2"/>
              </a:solidFill>
              <a:latin typeface="Roboto"/>
              <a:ea typeface="Roboto"/>
              <a:cs typeface="Roboto"/>
              <a:sym typeface="Roboto"/>
            </a:endParaRPr>
          </a:p>
          <a:p>
            <a:pPr indent="-317500" lvl="0" marL="457200" rtl="0" algn="l">
              <a:lnSpc>
                <a:spcPct val="150000"/>
              </a:lnSpc>
              <a:spcBef>
                <a:spcPts val="0"/>
              </a:spcBef>
              <a:spcAft>
                <a:spcPts val="0"/>
              </a:spcAft>
              <a:buClr>
                <a:schemeClr val="dk2"/>
              </a:buClr>
              <a:buSzPts val="1400"/>
              <a:buFont typeface="Roboto"/>
              <a:buAutoNum type="arabicPeriod"/>
            </a:pPr>
            <a:r>
              <a:rPr lang="fr">
                <a:solidFill>
                  <a:schemeClr val="dk2"/>
                </a:solidFill>
                <a:latin typeface="Roboto"/>
                <a:ea typeface="Roboto"/>
                <a:cs typeface="Roboto"/>
                <a:sym typeface="Roboto"/>
              </a:rPr>
              <a:t>Caisse d’Allocation Familiale [CAF]</a:t>
            </a:r>
            <a:endParaRPr>
              <a:solidFill>
                <a:schemeClr val="dk2"/>
              </a:solidFill>
              <a:latin typeface="Roboto"/>
              <a:ea typeface="Roboto"/>
              <a:cs typeface="Roboto"/>
              <a:sym typeface="Roboto"/>
            </a:endParaRPr>
          </a:p>
          <a:p>
            <a:pPr indent="-317500" lvl="0" marL="457200" rtl="0" algn="l">
              <a:lnSpc>
                <a:spcPct val="150000"/>
              </a:lnSpc>
              <a:spcBef>
                <a:spcPts val="0"/>
              </a:spcBef>
              <a:spcAft>
                <a:spcPts val="0"/>
              </a:spcAft>
              <a:buClr>
                <a:schemeClr val="dk2"/>
              </a:buClr>
              <a:buSzPts val="1400"/>
              <a:buFont typeface="Roboto"/>
              <a:buAutoNum type="arabicPeriod"/>
            </a:pPr>
            <a:r>
              <a:rPr lang="fr">
                <a:solidFill>
                  <a:schemeClr val="dk2"/>
                </a:solidFill>
                <a:latin typeface="Roboto"/>
                <a:ea typeface="Roboto"/>
                <a:cs typeface="Roboto"/>
                <a:sym typeface="Roboto"/>
              </a:rPr>
              <a:t>Sites utiles</a:t>
            </a:r>
            <a:endParaRPr>
              <a:solidFill>
                <a:srgbClr val="383838"/>
              </a:solidFill>
              <a:latin typeface="Roboto"/>
              <a:ea typeface="Roboto"/>
              <a:cs typeface="Roboto"/>
              <a:sym typeface="Roboto"/>
            </a:endParaRPr>
          </a:p>
        </p:txBody>
      </p:sp>
      <p:pic>
        <p:nvPicPr>
          <p:cNvPr id="70" name="Google Shape;70;p14"/>
          <p:cNvPicPr preferRelativeResize="0"/>
          <p:nvPr/>
        </p:nvPicPr>
        <p:blipFill>
          <a:blip r:embed="rId4">
            <a:alphaModFix/>
          </a:blip>
          <a:stretch>
            <a:fillRect/>
          </a:stretch>
        </p:blipFill>
        <p:spPr>
          <a:xfrm>
            <a:off x="931800" y="1890000"/>
            <a:ext cx="1377351" cy="3253499"/>
          </a:xfrm>
          <a:prstGeom prst="rect">
            <a:avLst/>
          </a:prstGeom>
          <a:noFill/>
          <a:ln>
            <a:noFill/>
          </a:ln>
        </p:spPr>
      </p:pic>
      <p:pic>
        <p:nvPicPr>
          <p:cNvPr id="71" name="Google Shape;71;p14" title="logo-france-service_imagelarge.png"/>
          <p:cNvPicPr preferRelativeResize="0"/>
          <p:nvPr/>
        </p:nvPicPr>
        <p:blipFill>
          <a:blip r:embed="rId5">
            <a:alphaModFix/>
          </a:blip>
          <a:stretch>
            <a:fillRect/>
          </a:stretch>
        </p:blipFill>
        <p:spPr>
          <a:xfrm>
            <a:off x="81625" y="78675"/>
            <a:ext cx="1068890" cy="601250"/>
          </a:xfrm>
          <a:prstGeom prst="rect">
            <a:avLst/>
          </a:prstGeom>
          <a:noFill/>
          <a:ln>
            <a:noFill/>
          </a:ln>
        </p:spPr>
      </p:pic>
      <p:pic>
        <p:nvPicPr>
          <p:cNvPr id="72" name="Google Shape;72;p14"/>
          <p:cNvPicPr preferRelativeResize="0"/>
          <p:nvPr/>
        </p:nvPicPr>
        <p:blipFill rotWithShape="1">
          <a:blip r:embed="rId6">
            <a:alphaModFix/>
          </a:blip>
          <a:srcRect b="2793" l="86581" r="1232" t="83396"/>
          <a:stretch/>
        </p:blipFill>
        <p:spPr>
          <a:xfrm>
            <a:off x="8010500" y="4351000"/>
            <a:ext cx="1133501" cy="722574"/>
          </a:xfrm>
          <a:prstGeom prst="rect">
            <a:avLst/>
          </a:prstGeom>
          <a:noFill/>
          <a:ln>
            <a:noFill/>
          </a:ln>
        </p:spPr>
      </p:pic>
      <p:pic>
        <p:nvPicPr>
          <p:cNvPr id="73" name="Google Shape;73;p14"/>
          <p:cNvPicPr preferRelativeResize="0"/>
          <p:nvPr/>
        </p:nvPicPr>
        <p:blipFill>
          <a:blip r:embed="rId7">
            <a:alphaModFix/>
          </a:blip>
          <a:stretch>
            <a:fillRect/>
          </a:stretch>
        </p:blipFill>
        <p:spPr>
          <a:xfrm>
            <a:off x="8273650" y="78675"/>
            <a:ext cx="791700" cy="6676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32"/>
          <p:cNvSpPr txBox="1"/>
          <p:nvPr/>
        </p:nvSpPr>
        <p:spPr>
          <a:xfrm>
            <a:off x="2620050" y="1418625"/>
            <a:ext cx="3903900" cy="354000"/>
          </a:xfrm>
          <a:prstGeom prst="rect">
            <a:avLst/>
          </a:prstGeom>
          <a:noFill/>
          <a:ln>
            <a:noFill/>
          </a:ln>
        </p:spPr>
        <p:txBody>
          <a:bodyPr anchorCtr="0" anchor="t" bIns="91425" lIns="91425" spcFirstLastPara="1" rIns="91425" wrap="square" tIns="91425">
            <a:noAutofit/>
          </a:bodyPr>
          <a:lstStyle/>
          <a:p>
            <a:pPr indent="0" lvl="0" marL="0" rtl="0" algn="ctr">
              <a:lnSpc>
                <a:spcPct val="107916"/>
              </a:lnSpc>
              <a:spcBef>
                <a:spcPts val="0"/>
              </a:spcBef>
              <a:spcAft>
                <a:spcPts val="0"/>
              </a:spcAft>
              <a:buNone/>
            </a:pPr>
            <a:r>
              <a:rPr lang="fr" sz="1100" u="sng">
                <a:solidFill>
                  <a:schemeClr val="dk1"/>
                </a:solidFill>
                <a:latin typeface="Aptos"/>
                <a:ea typeface="Aptos"/>
                <a:cs typeface="Aptos"/>
                <a:sym typeface="Aptos"/>
              </a:rPr>
              <a:t>Synthèse</a:t>
            </a:r>
            <a:endParaRPr i="1" sz="1100">
              <a:solidFill>
                <a:schemeClr val="dk1"/>
              </a:solidFill>
              <a:latin typeface="Aptos"/>
              <a:ea typeface="Aptos"/>
              <a:cs typeface="Aptos"/>
              <a:sym typeface="Aptos"/>
            </a:endParaRPr>
          </a:p>
        </p:txBody>
      </p:sp>
      <p:pic>
        <p:nvPicPr>
          <p:cNvPr id="314" name="Google Shape;314;p32"/>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315" name="Google Shape;315;p32"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316" name="Google Shape;316;p32"/>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317" name="Google Shape;317;p32"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sp>
        <p:nvSpPr>
          <p:cNvPr id="318" name="Google Shape;318;p32"/>
          <p:cNvSpPr txBox="1"/>
          <p:nvPr/>
        </p:nvSpPr>
        <p:spPr>
          <a:xfrm>
            <a:off x="825775" y="1924977"/>
            <a:ext cx="3229500" cy="1711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L’APL Étudiant est calculée sur les revenus de l’étudiant et n’est pas imposable</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Le rattachement fiscal permet aux parents de bénéficier d’une réduction d’impôt grâce à l’augmentation du quotient familial</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Le rattachement peut entraîner la perte de certaines aides sociales pour la famille</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nvGrpSpPr>
          <p:cNvPr id="319" name="Google Shape;319;p32"/>
          <p:cNvGrpSpPr/>
          <p:nvPr/>
        </p:nvGrpSpPr>
        <p:grpSpPr>
          <a:xfrm>
            <a:off x="2409425" y="316450"/>
            <a:ext cx="4325127" cy="1158947"/>
            <a:chOff x="3252350" y="354275"/>
            <a:chExt cx="4325127" cy="1158947"/>
          </a:xfrm>
        </p:grpSpPr>
        <p:pic>
          <p:nvPicPr>
            <p:cNvPr id="320" name="Google Shape;320;p32"/>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321" name="Google Shape;321;p32"/>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322" name="Google Shape;322;p32"/>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APL</a:t>
            </a:r>
            <a:endParaRPr b="1" sz="2600">
              <a:solidFill>
                <a:schemeClr val="dk1"/>
              </a:solidFill>
              <a:latin typeface="Arial Rounded"/>
              <a:ea typeface="Arial Rounded"/>
              <a:cs typeface="Arial Rounded"/>
              <a:sym typeface="Arial Rounded"/>
            </a:endParaRPr>
          </a:p>
        </p:txBody>
      </p:sp>
      <p:sp>
        <p:nvSpPr>
          <p:cNvPr id="323" name="Google Shape;323;p32"/>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8">
                  <a:extLst>
                    <a:ext uri="{A12FA001-AC4F-418D-AE19-62706E023703}">
                      <ahyp:hlinkClr val="tx"/>
                    </a:ext>
                  </a:extLst>
                </a:hlinkClick>
              </a:rPr>
              <a:t>https://www.aide-sociale.fr/</a:t>
            </a:r>
            <a:endParaRPr/>
          </a:p>
        </p:txBody>
      </p:sp>
      <p:sp>
        <p:nvSpPr>
          <p:cNvPr id="324" name="Google Shape;324;p32"/>
          <p:cNvSpPr txBox="1"/>
          <p:nvPr/>
        </p:nvSpPr>
        <p:spPr>
          <a:xfrm>
            <a:off x="4781000" y="1923827"/>
            <a:ext cx="3229500" cy="1761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Un enfant peut percevoir l’APL étudiant tout en étant rattaché au foyer fiscal parental, mais cela peut impacter les prestations familiales</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Chaque famille doit évaluer sa situation pour choisir l’option la plus avantageuse financièrement</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
        <p:nvSpPr>
          <p:cNvPr id="325" name="Google Shape;325;p32"/>
          <p:cNvSpPr txBox="1"/>
          <p:nvPr/>
        </p:nvSpPr>
        <p:spPr>
          <a:xfrm>
            <a:off x="2107038" y="3960100"/>
            <a:ext cx="4929900" cy="550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i="1" lang="fr" sz="1200">
                <a:solidFill>
                  <a:schemeClr val="dk2"/>
                </a:solidFill>
                <a:highlight>
                  <a:schemeClr val="lt1"/>
                </a:highlight>
                <a:latin typeface="Roboto"/>
                <a:ea typeface="Roboto"/>
                <a:cs typeface="Roboto"/>
                <a:sym typeface="Roboto"/>
              </a:rPr>
              <a:t>Des simulations fiscales et des simulations d’aide au logement peuvent être utiles pour déterminer la solution la plus adaptée.</a:t>
            </a:r>
            <a:endParaRPr i="1"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33"/>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331" name="Google Shape;331;p33"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332" name="Google Shape;332;p33"/>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333" name="Google Shape;333;p33"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grpSp>
        <p:nvGrpSpPr>
          <p:cNvPr id="334" name="Google Shape;334;p33"/>
          <p:cNvGrpSpPr/>
          <p:nvPr/>
        </p:nvGrpSpPr>
        <p:grpSpPr>
          <a:xfrm>
            <a:off x="2409425" y="316450"/>
            <a:ext cx="4325127" cy="1158947"/>
            <a:chOff x="3252350" y="354275"/>
            <a:chExt cx="4325127" cy="1158947"/>
          </a:xfrm>
        </p:grpSpPr>
        <p:pic>
          <p:nvPicPr>
            <p:cNvPr id="335" name="Google Shape;335;p33"/>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336" name="Google Shape;336;p33"/>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337" name="Google Shape;337;p33"/>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APL</a:t>
            </a:r>
            <a:endParaRPr b="1" sz="2600">
              <a:solidFill>
                <a:schemeClr val="dk1"/>
              </a:solidFill>
              <a:latin typeface="Arial Rounded"/>
              <a:ea typeface="Arial Rounded"/>
              <a:cs typeface="Arial Rounded"/>
              <a:sym typeface="Arial Rounded"/>
            </a:endParaRPr>
          </a:p>
        </p:txBody>
      </p:sp>
      <p:grpSp>
        <p:nvGrpSpPr>
          <p:cNvPr id="338" name="Google Shape;338;p33"/>
          <p:cNvGrpSpPr/>
          <p:nvPr/>
        </p:nvGrpSpPr>
        <p:grpSpPr>
          <a:xfrm>
            <a:off x="2288624" y="1987922"/>
            <a:ext cx="4393751" cy="1248578"/>
            <a:chOff x="5407649" y="815747"/>
            <a:chExt cx="4393751" cy="1248578"/>
          </a:xfrm>
        </p:grpSpPr>
        <p:pic>
          <p:nvPicPr>
            <p:cNvPr id="339" name="Google Shape;339;p33"/>
            <p:cNvPicPr preferRelativeResize="0"/>
            <p:nvPr/>
          </p:nvPicPr>
          <p:blipFill rotWithShape="1">
            <a:blip r:embed="rId8">
              <a:alphaModFix/>
            </a:blip>
            <a:srcRect b="0" l="15184" r="14749" t="11949"/>
            <a:stretch/>
          </p:blipFill>
          <p:spPr>
            <a:xfrm flipH="1" rot="-2131513">
              <a:off x="5501732" y="888136"/>
              <a:ext cx="393259" cy="449798"/>
            </a:xfrm>
            <a:prstGeom prst="rect">
              <a:avLst/>
            </a:prstGeom>
            <a:noFill/>
            <a:ln>
              <a:noFill/>
            </a:ln>
          </p:spPr>
        </p:pic>
        <p:sp>
          <p:nvSpPr>
            <p:cNvPr id="340" name="Google Shape;340;p33"/>
            <p:cNvSpPr txBox="1"/>
            <p:nvPr/>
          </p:nvSpPr>
          <p:spPr>
            <a:xfrm>
              <a:off x="5803900" y="905425"/>
              <a:ext cx="3997500" cy="115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600">
                  <a:solidFill>
                    <a:schemeClr val="dk2"/>
                  </a:solidFill>
                  <a:latin typeface="Roboto"/>
                  <a:ea typeface="Roboto"/>
                  <a:cs typeface="Roboto"/>
                  <a:sym typeface="Roboto"/>
                </a:rPr>
                <a:t>Mise en pratique</a:t>
              </a:r>
              <a:endParaRPr b="1" sz="1600">
                <a:solidFill>
                  <a:schemeClr val="dk2"/>
                </a:solidFill>
                <a:latin typeface="Roboto"/>
                <a:ea typeface="Roboto"/>
                <a:cs typeface="Roboto"/>
                <a:sym typeface="Roboto"/>
              </a:endParaRPr>
            </a:p>
            <a:p>
              <a:pPr indent="0" lvl="0" marL="0" rtl="0" algn="l">
                <a:spcBef>
                  <a:spcPts val="1000"/>
                </a:spcBef>
                <a:spcAft>
                  <a:spcPts val="0"/>
                </a:spcAft>
                <a:buNone/>
              </a:pPr>
              <a:r>
                <a:rPr lang="fr" sz="1300">
                  <a:solidFill>
                    <a:srgbClr val="EDC914"/>
                  </a:solidFill>
                  <a:latin typeface="Roboto"/>
                  <a:ea typeface="Roboto"/>
                  <a:cs typeface="Roboto"/>
                  <a:sym typeface="Roboto"/>
                </a:rPr>
                <a:t>✔ </a:t>
              </a:r>
              <a:r>
                <a:rPr lang="fr" sz="1300">
                  <a:solidFill>
                    <a:srgbClr val="595959"/>
                  </a:solidFill>
                  <a:highlight>
                    <a:srgbClr val="FFFFFF"/>
                  </a:highlight>
                  <a:latin typeface="Roboto"/>
                  <a:ea typeface="Roboto"/>
                  <a:cs typeface="Roboto"/>
                  <a:sym typeface="Roboto"/>
                </a:rPr>
                <a:t>Comment fait-on une demande d’APL ?</a:t>
              </a:r>
              <a:endParaRPr sz="1300">
                <a:solidFill>
                  <a:schemeClr val="dk2"/>
                </a:solidFill>
                <a:latin typeface="Roboto"/>
                <a:ea typeface="Roboto"/>
                <a:cs typeface="Roboto"/>
                <a:sym typeface="Roboto"/>
              </a:endParaRPr>
            </a:p>
            <a:p>
              <a:pPr indent="0" lvl="0" marL="0" rtl="0" algn="l">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C911">
            <a:alpha val="64150"/>
          </a:srgbClr>
        </a:solidFill>
      </p:bgPr>
    </p:bg>
    <p:spTree>
      <p:nvGrpSpPr>
        <p:cNvPr id="344" name="Shape 344"/>
        <p:cNvGrpSpPr/>
        <p:nvPr/>
      </p:nvGrpSpPr>
      <p:grpSpPr>
        <a:xfrm>
          <a:off x="0" y="0"/>
          <a:ext cx="0" cy="0"/>
          <a:chOff x="0" y="0"/>
          <a:chExt cx="0" cy="0"/>
        </a:xfrm>
      </p:grpSpPr>
      <p:sp>
        <p:nvSpPr>
          <p:cNvPr id="345" name="Google Shape;345;p34"/>
          <p:cNvSpPr txBox="1"/>
          <p:nvPr/>
        </p:nvSpPr>
        <p:spPr>
          <a:xfrm>
            <a:off x="2235900" y="363275"/>
            <a:ext cx="46722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800">
                <a:solidFill>
                  <a:schemeClr val="dk1"/>
                </a:solidFill>
                <a:latin typeface="Arial Rounded"/>
                <a:ea typeface="Arial Rounded"/>
                <a:cs typeface="Arial Rounded"/>
                <a:sym typeface="Arial Rounded"/>
              </a:rPr>
              <a:t>3</a:t>
            </a:r>
            <a:r>
              <a:rPr lang="fr" sz="2800">
                <a:solidFill>
                  <a:schemeClr val="dk1"/>
                </a:solidFill>
                <a:latin typeface="Arial Rounded"/>
                <a:ea typeface="Arial Rounded"/>
                <a:cs typeface="Arial Rounded"/>
                <a:sym typeface="Arial Rounded"/>
              </a:rPr>
              <a:t>.  Sites utiles</a:t>
            </a:r>
            <a:endParaRPr sz="2800">
              <a:solidFill>
                <a:schemeClr val="dk1"/>
              </a:solidFill>
              <a:latin typeface="Arial Rounded"/>
              <a:ea typeface="Arial Rounded"/>
              <a:cs typeface="Arial Rounded"/>
              <a:sym typeface="Arial Rounded"/>
            </a:endParaRPr>
          </a:p>
        </p:txBody>
      </p:sp>
      <p:pic>
        <p:nvPicPr>
          <p:cNvPr id="346" name="Google Shape;346;p34"/>
          <p:cNvPicPr preferRelativeResize="0"/>
          <p:nvPr/>
        </p:nvPicPr>
        <p:blipFill rotWithShape="1">
          <a:blip r:embed="rId3">
            <a:alphaModFix/>
          </a:blip>
          <a:srcRect b="11903" l="26995" r="27078" t="9893"/>
          <a:stretch/>
        </p:blipFill>
        <p:spPr>
          <a:xfrm>
            <a:off x="3053388" y="1840775"/>
            <a:ext cx="3037224" cy="29091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35"/>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352" name="Google Shape;352;p35"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353" name="Google Shape;353;p35"/>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354" name="Google Shape;354;p35"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grpSp>
        <p:nvGrpSpPr>
          <p:cNvPr id="355" name="Google Shape;355;p35"/>
          <p:cNvGrpSpPr/>
          <p:nvPr/>
        </p:nvGrpSpPr>
        <p:grpSpPr>
          <a:xfrm>
            <a:off x="2409425" y="316450"/>
            <a:ext cx="4325127" cy="1158947"/>
            <a:chOff x="3252350" y="354275"/>
            <a:chExt cx="4325127" cy="1158947"/>
          </a:xfrm>
        </p:grpSpPr>
        <p:pic>
          <p:nvPicPr>
            <p:cNvPr id="356" name="Google Shape;356;p35"/>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357" name="Google Shape;357;p35"/>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358" name="Google Shape;358;p35"/>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Site mes-aides.gouv.fr</a:t>
            </a:r>
            <a:endParaRPr b="1" sz="2600">
              <a:solidFill>
                <a:schemeClr val="dk1"/>
              </a:solidFill>
              <a:latin typeface="Arial Rounded"/>
              <a:ea typeface="Arial Rounded"/>
              <a:cs typeface="Arial Rounded"/>
              <a:sym typeface="Arial Rounded"/>
            </a:endParaRPr>
          </a:p>
        </p:txBody>
      </p:sp>
      <p:sp>
        <p:nvSpPr>
          <p:cNvPr id="359" name="Google Shape;359;p35"/>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8">
                  <a:extLst>
                    <a:ext uri="{A12FA001-AC4F-418D-AE19-62706E023703}">
                      <ahyp:hlinkClr val="tx"/>
                    </a:ext>
                  </a:extLst>
                </a:hlinkClick>
              </a:rPr>
              <a:t>https://mes-aides.gouv.fr/</a:t>
            </a:r>
            <a:endParaRPr/>
          </a:p>
        </p:txBody>
      </p:sp>
      <p:pic>
        <p:nvPicPr>
          <p:cNvPr descr="Une image contenant texte, capture d’écran, Page web&#10;&#10;Le contenu généré par l’IA peut être incorrect." id="360" name="Google Shape;360;p35"/>
          <p:cNvPicPr preferRelativeResize="0"/>
          <p:nvPr/>
        </p:nvPicPr>
        <p:blipFill>
          <a:blip r:embed="rId9">
            <a:alphaModFix/>
          </a:blip>
          <a:stretch>
            <a:fillRect/>
          </a:stretch>
        </p:blipFill>
        <p:spPr>
          <a:xfrm>
            <a:off x="1635663" y="1515950"/>
            <a:ext cx="5762625" cy="2943225"/>
          </a:xfrm>
          <a:prstGeom prst="rect">
            <a:avLst/>
          </a:prstGeom>
          <a:noFill/>
          <a:ln>
            <a:noFill/>
          </a:ln>
        </p:spPr>
      </p:pic>
      <p:sp>
        <p:nvSpPr>
          <p:cNvPr id="361" name="Google Shape;361;p35"/>
          <p:cNvSpPr txBox="1"/>
          <p:nvPr/>
        </p:nvSpPr>
        <p:spPr>
          <a:xfrm>
            <a:off x="2107038" y="4499725"/>
            <a:ext cx="4929900" cy="55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fr" sz="1200">
                <a:solidFill>
                  <a:srgbClr val="EDC914"/>
                </a:solidFill>
                <a:latin typeface="Roboto"/>
                <a:ea typeface="Roboto"/>
                <a:cs typeface="Roboto"/>
                <a:sym typeface="Roboto"/>
              </a:rPr>
              <a:t>💡 </a:t>
            </a:r>
            <a:r>
              <a:rPr i="1" lang="fr" sz="1200">
                <a:solidFill>
                  <a:schemeClr val="dk2"/>
                </a:solidFill>
                <a:highlight>
                  <a:schemeClr val="lt1"/>
                </a:highlight>
                <a:latin typeface="Roboto"/>
                <a:ea typeface="Roboto"/>
                <a:cs typeface="Roboto"/>
                <a:sym typeface="Roboto"/>
              </a:rPr>
              <a:t>Deux simulateurs pour vous aider à savoir à quels droits vous pouvez prétendre</a:t>
            </a:r>
            <a:endParaRPr i="1" sz="1200">
              <a:solidFill>
                <a:schemeClr val="dk2"/>
              </a:solidFill>
              <a:highlight>
                <a:schemeClr val="lt1"/>
              </a:highlight>
              <a:latin typeface="Roboto"/>
              <a:ea typeface="Roboto"/>
              <a:cs typeface="Roboto"/>
              <a:sym typeface="Roboto"/>
            </a:endParaRPr>
          </a:p>
          <a:p>
            <a:pPr indent="0" lvl="0" marL="0" rtl="0" algn="ctr">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ctr">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ctr">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ctr">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id="366" name="Google Shape;366;p36"/>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pic>
        <p:nvPicPr>
          <p:cNvPr id="367" name="Google Shape;367;p36"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368" name="Google Shape;368;p36"/>
          <p:cNvPicPr preferRelativeResize="0"/>
          <p:nvPr/>
        </p:nvPicPr>
        <p:blipFill>
          <a:blip r:embed="rId5">
            <a:alphaModFix/>
          </a:blip>
          <a:stretch>
            <a:fillRect/>
          </a:stretch>
        </p:blipFill>
        <p:spPr>
          <a:xfrm>
            <a:off x="8273650" y="78675"/>
            <a:ext cx="791700" cy="667625"/>
          </a:xfrm>
          <a:prstGeom prst="rect">
            <a:avLst/>
          </a:prstGeom>
          <a:noFill/>
          <a:ln>
            <a:noFill/>
          </a:ln>
        </p:spPr>
      </p:pic>
      <p:pic>
        <p:nvPicPr>
          <p:cNvPr id="369" name="Google Shape;369;p36" title="téléchargement.jpg"/>
          <p:cNvPicPr preferRelativeResize="0"/>
          <p:nvPr/>
        </p:nvPicPr>
        <p:blipFill>
          <a:blip r:embed="rId6">
            <a:alphaModFix/>
          </a:blip>
          <a:stretch>
            <a:fillRect/>
          </a:stretch>
        </p:blipFill>
        <p:spPr>
          <a:xfrm>
            <a:off x="81625" y="4190026"/>
            <a:ext cx="1334025" cy="853775"/>
          </a:xfrm>
          <a:prstGeom prst="rect">
            <a:avLst/>
          </a:prstGeom>
          <a:noFill/>
          <a:ln>
            <a:noFill/>
          </a:ln>
        </p:spPr>
      </p:pic>
      <p:grpSp>
        <p:nvGrpSpPr>
          <p:cNvPr id="370" name="Google Shape;370;p36"/>
          <p:cNvGrpSpPr/>
          <p:nvPr/>
        </p:nvGrpSpPr>
        <p:grpSpPr>
          <a:xfrm>
            <a:off x="2409425" y="316450"/>
            <a:ext cx="4325127" cy="1158947"/>
            <a:chOff x="3252350" y="354275"/>
            <a:chExt cx="4325127" cy="1158947"/>
          </a:xfrm>
        </p:grpSpPr>
        <p:pic>
          <p:nvPicPr>
            <p:cNvPr id="371" name="Google Shape;371;p36"/>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372" name="Google Shape;372;p36"/>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373" name="Google Shape;373;p36"/>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Site étudiant.gouv.fr</a:t>
            </a:r>
            <a:endParaRPr b="1" sz="2600">
              <a:solidFill>
                <a:schemeClr val="dk1"/>
              </a:solidFill>
              <a:latin typeface="Arial Rounded"/>
              <a:ea typeface="Arial Rounded"/>
              <a:cs typeface="Arial Rounded"/>
              <a:sym typeface="Arial Rounded"/>
            </a:endParaRPr>
          </a:p>
        </p:txBody>
      </p:sp>
      <p:sp>
        <p:nvSpPr>
          <p:cNvPr id="374" name="Google Shape;374;p36"/>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8">
                  <a:extLst>
                    <a:ext uri="{A12FA001-AC4F-418D-AE19-62706E023703}">
                      <ahyp:hlinkClr val="tx"/>
                    </a:ext>
                  </a:extLst>
                </a:hlinkClick>
              </a:rPr>
              <a:t>https://www.etudiant.gouv.fr/fr</a:t>
            </a:r>
            <a:r>
              <a:rPr lang="fr" sz="1100">
                <a:solidFill>
                  <a:schemeClr val="dk1"/>
                </a:solidFill>
                <a:latin typeface="Aptos"/>
                <a:ea typeface="Aptos"/>
                <a:cs typeface="Aptos"/>
                <a:sym typeface="Aptos"/>
              </a:rPr>
              <a:t> </a:t>
            </a:r>
            <a:endParaRPr/>
          </a:p>
        </p:txBody>
      </p:sp>
      <p:grpSp>
        <p:nvGrpSpPr>
          <p:cNvPr id="375" name="Google Shape;375;p36"/>
          <p:cNvGrpSpPr/>
          <p:nvPr/>
        </p:nvGrpSpPr>
        <p:grpSpPr>
          <a:xfrm>
            <a:off x="205975" y="1017425"/>
            <a:ext cx="3204650" cy="2943225"/>
            <a:chOff x="5860700" y="1389600"/>
            <a:chExt cx="3204650" cy="2943225"/>
          </a:xfrm>
        </p:grpSpPr>
        <p:pic>
          <p:nvPicPr>
            <p:cNvPr descr="Une image contenant texte, capture d’écran, Police&#10;&#10;Le contenu généré par l’IA peut être incorrect." id="376" name="Google Shape;376;p36"/>
            <p:cNvPicPr preferRelativeResize="0"/>
            <p:nvPr/>
          </p:nvPicPr>
          <p:blipFill rotWithShape="1">
            <a:blip r:embed="rId9">
              <a:alphaModFix/>
            </a:blip>
            <a:srcRect b="8916" l="28494" r="11316" t="7986"/>
            <a:stretch/>
          </p:blipFill>
          <p:spPr>
            <a:xfrm>
              <a:off x="6297000" y="1389600"/>
              <a:ext cx="2768350" cy="2943225"/>
            </a:xfrm>
            <a:prstGeom prst="rect">
              <a:avLst/>
            </a:prstGeom>
            <a:noFill/>
            <a:ln>
              <a:noFill/>
            </a:ln>
          </p:spPr>
        </p:pic>
        <p:pic>
          <p:nvPicPr>
            <p:cNvPr descr="Une image contenant texte, capture d’écran, Police&#10;&#10;Le contenu généré par l’IA peut être incorrect." id="377" name="Google Shape;377;p36"/>
            <p:cNvPicPr preferRelativeResize="0"/>
            <p:nvPr/>
          </p:nvPicPr>
          <p:blipFill rotWithShape="1">
            <a:blip r:embed="rId9">
              <a:alphaModFix/>
            </a:blip>
            <a:srcRect b="8916" l="0" r="90514" t="7986"/>
            <a:stretch/>
          </p:blipFill>
          <p:spPr>
            <a:xfrm>
              <a:off x="5860700" y="1389600"/>
              <a:ext cx="436300" cy="2943225"/>
            </a:xfrm>
            <a:prstGeom prst="rect">
              <a:avLst/>
            </a:prstGeom>
            <a:noFill/>
            <a:ln>
              <a:noFill/>
            </a:ln>
          </p:spPr>
        </p:pic>
      </p:grpSp>
      <p:pic>
        <p:nvPicPr>
          <p:cNvPr id="378" name="Google Shape;378;p36"/>
          <p:cNvPicPr preferRelativeResize="0"/>
          <p:nvPr/>
        </p:nvPicPr>
        <p:blipFill>
          <a:blip r:embed="rId10">
            <a:alphaModFix/>
          </a:blip>
          <a:stretch>
            <a:fillRect/>
          </a:stretch>
        </p:blipFill>
        <p:spPr>
          <a:xfrm rot="-9727636">
            <a:off x="2986471" y="1849674"/>
            <a:ext cx="601251" cy="601251"/>
          </a:xfrm>
          <a:prstGeom prst="rect">
            <a:avLst/>
          </a:prstGeom>
          <a:noFill/>
          <a:ln>
            <a:noFill/>
          </a:ln>
        </p:spPr>
      </p:pic>
      <p:grpSp>
        <p:nvGrpSpPr>
          <p:cNvPr id="379" name="Google Shape;379;p36"/>
          <p:cNvGrpSpPr/>
          <p:nvPr/>
        </p:nvGrpSpPr>
        <p:grpSpPr>
          <a:xfrm>
            <a:off x="3278923" y="1552638"/>
            <a:ext cx="5865078" cy="2943225"/>
            <a:chOff x="120423" y="1234138"/>
            <a:chExt cx="5865078" cy="2943225"/>
          </a:xfrm>
        </p:grpSpPr>
        <p:pic>
          <p:nvPicPr>
            <p:cNvPr descr="Une image contenant texte, capture d’écran, Site web, Publicité en ligne" id="380" name="Google Shape;380;p36"/>
            <p:cNvPicPr preferRelativeResize="0"/>
            <p:nvPr/>
          </p:nvPicPr>
          <p:blipFill rotWithShape="1">
            <a:blip r:embed="rId11">
              <a:alphaModFix/>
            </a:blip>
            <a:srcRect b="0" l="0" r="4049" t="0"/>
            <a:stretch/>
          </p:blipFill>
          <p:spPr>
            <a:xfrm>
              <a:off x="456199" y="1234138"/>
              <a:ext cx="5529301" cy="2943225"/>
            </a:xfrm>
            <a:prstGeom prst="rect">
              <a:avLst/>
            </a:prstGeom>
            <a:noFill/>
            <a:ln>
              <a:noFill/>
            </a:ln>
          </p:spPr>
        </p:pic>
        <p:pic>
          <p:nvPicPr>
            <p:cNvPr id="381" name="Google Shape;381;p36"/>
            <p:cNvPicPr preferRelativeResize="0"/>
            <p:nvPr/>
          </p:nvPicPr>
          <p:blipFill>
            <a:blip r:embed="rId12">
              <a:alphaModFix/>
            </a:blip>
            <a:stretch>
              <a:fillRect/>
            </a:stretch>
          </p:blipFill>
          <p:spPr>
            <a:xfrm rot="-8297283">
              <a:off x="254850" y="1713779"/>
              <a:ext cx="652745" cy="652743"/>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37" title="téléchargement.jpg"/>
          <p:cNvPicPr preferRelativeResize="0"/>
          <p:nvPr/>
        </p:nvPicPr>
        <p:blipFill>
          <a:blip r:embed="rId3">
            <a:alphaModFix/>
          </a:blip>
          <a:stretch>
            <a:fillRect/>
          </a:stretch>
        </p:blipFill>
        <p:spPr>
          <a:xfrm>
            <a:off x="81625" y="4190026"/>
            <a:ext cx="1334025" cy="853775"/>
          </a:xfrm>
          <a:prstGeom prst="rect">
            <a:avLst/>
          </a:prstGeom>
          <a:noFill/>
          <a:ln>
            <a:noFill/>
          </a:ln>
        </p:spPr>
      </p:pic>
      <p:pic>
        <p:nvPicPr>
          <p:cNvPr descr="Une image contenant texte, capture d’écran, Police, conception" id="387" name="Google Shape;387;p37"/>
          <p:cNvPicPr preferRelativeResize="0"/>
          <p:nvPr/>
        </p:nvPicPr>
        <p:blipFill rotWithShape="1">
          <a:blip r:embed="rId4">
            <a:alphaModFix/>
          </a:blip>
          <a:srcRect b="13506" l="35845" r="6012" t="11588"/>
          <a:stretch/>
        </p:blipFill>
        <p:spPr>
          <a:xfrm>
            <a:off x="345850" y="1287100"/>
            <a:ext cx="2540400" cy="2910775"/>
          </a:xfrm>
          <a:prstGeom prst="rect">
            <a:avLst/>
          </a:prstGeom>
          <a:noFill/>
          <a:ln>
            <a:noFill/>
          </a:ln>
        </p:spPr>
      </p:pic>
      <p:pic>
        <p:nvPicPr>
          <p:cNvPr id="388" name="Google Shape;388;p37"/>
          <p:cNvPicPr preferRelativeResize="0"/>
          <p:nvPr/>
        </p:nvPicPr>
        <p:blipFill rotWithShape="1">
          <a:blip r:embed="rId5">
            <a:alphaModFix/>
          </a:blip>
          <a:srcRect b="2793" l="86581" r="1232" t="83396"/>
          <a:stretch/>
        </p:blipFill>
        <p:spPr>
          <a:xfrm>
            <a:off x="8010500" y="4351000"/>
            <a:ext cx="1133501" cy="722574"/>
          </a:xfrm>
          <a:prstGeom prst="rect">
            <a:avLst/>
          </a:prstGeom>
          <a:noFill/>
          <a:ln>
            <a:noFill/>
          </a:ln>
        </p:spPr>
      </p:pic>
      <p:pic>
        <p:nvPicPr>
          <p:cNvPr id="389" name="Google Shape;389;p37" title="logo-france-service_imagelarge.png"/>
          <p:cNvPicPr preferRelativeResize="0"/>
          <p:nvPr/>
        </p:nvPicPr>
        <p:blipFill>
          <a:blip r:embed="rId6">
            <a:alphaModFix/>
          </a:blip>
          <a:stretch>
            <a:fillRect/>
          </a:stretch>
        </p:blipFill>
        <p:spPr>
          <a:xfrm>
            <a:off x="81625" y="78675"/>
            <a:ext cx="1068890" cy="601250"/>
          </a:xfrm>
          <a:prstGeom prst="rect">
            <a:avLst/>
          </a:prstGeom>
          <a:noFill/>
          <a:ln>
            <a:noFill/>
          </a:ln>
        </p:spPr>
      </p:pic>
      <p:pic>
        <p:nvPicPr>
          <p:cNvPr id="390" name="Google Shape;390;p37"/>
          <p:cNvPicPr preferRelativeResize="0"/>
          <p:nvPr/>
        </p:nvPicPr>
        <p:blipFill>
          <a:blip r:embed="rId7">
            <a:alphaModFix/>
          </a:blip>
          <a:stretch>
            <a:fillRect/>
          </a:stretch>
        </p:blipFill>
        <p:spPr>
          <a:xfrm>
            <a:off x="8273650" y="78675"/>
            <a:ext cx="791700" cy="667625"/>
          </a:xfrm>
          <a:prstGeom prst="rect">
            <a:avLst/>
          </a:prstGeom>
          <a:noFill/>
          <a:ln>
            <a:noFill/>
          </a:ln>
        </p:spPr>
      </p:pic>
      <p:grpSp>
        <p:nvGrpSpPr>
          <p:cNvPr id="391" name="Google Shape;391;p37"/>
          <p:cNvGrpSpPr/>
          <p:nvPr/>
        </p:nvGrpSpPr>
        <p:grpSpPr>
          <a:xfrm>
            <a:off x="2409425" y="316450"/>
            <a:ext cx="4325127" cy="1158947"/>
            <a:chOff x="3252350" y="354275"/>
            <a:chExt cx="4325127" cy="1158947"/>
          </a:xfrm>
        </p:grpSpPr>
        <p:pic>
          <p:nvPicPr>
            <p:cNvPr id="392" name="Google Shape;392;p37"/>
            <p:cNvPicPr preferRelativeResize="0"/>
            <p:nvPr/>
          </p:nvPicPr>
          <p:blipFill rotWithShape="1">
            <a:blip r:embed="rId8">
              <a:alphaModFix/>
            </a:blip>
            <a:srcRect b="24581" l="52707" r="30240" t="61165"/>
            <a:stretch/>
          </p:blipFill>
          <p:spPr>
            <a:xfrm rot="150431">
              <a:off x="3273823" y="413169"/>
              <a:ext cx="2715430" cy="1041158"/>
            </a:xfrm>
            <a:prstGeom prst="rect">
              <a:avLst/>
            </a:prstGeom>
            <a:noFill/>
            <a:ln>
              <a:noFill/>
            </a:ln>
          </p:spPr>
        </p:pic>
        <p:pic>
          <p:nvPicPr>
            <p:cNvPr id="393" name="Google Shape;393;p37"/>
            <p:cNvPicPr preferRelativeResize="0"/>
            <p:nvPr/>
          </p:nvPicPr>
          <p:blipFill rotWithShape="1">
            <a:blip r:embed="rId8">
              <a:alphaModFix/>
            </a:blip>
            <a:srcRect b="24581" l="52707" r="30240" t="61165"/>
            <a:stretch/>
          </p:blipFill>
          <p:spPr>
            <a:xfrm rot="150431">
              <a:off x="4840573" y="413169"/>
              <a:ext cx="2715430" cy="1041158"/>
            </a:xfrm>
            <a:prstGeom prst="rect">
              <a:avLst/>
            </a:prstGeom>
            <a:noFill/>
            <a:ln>
              <a:noFill/>
            </a:ln>
          </p:spPr>
        </p:pic>
      </p:grpSp>
      <p:sp>
        <p:nvSpPr>
          <p:cNvPr id="394" name="Google Shape;394;p37"/>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Site étudiant.gouv.fr</a:t>
            </a:r>
            <a:endParaRPr b="1" sz="2600">
              <a:solidFill>
                <a:schemeClr val="dk1"/>
              </a:solidFill>
              <a:latin typeface="Arial Rounded"/>
              <a:ea typeface="Arial Rounded"/>
              <a:cs typeface="Arial Rounded"/>
              <a:sym typeface="Arial Rounded"/>
            </a:endParaRPr>
          </a:p>
        </p:txBody>
      </p:sp>
      <p:sp>
        <p:nvSpPr>
          <p:cNvPr id="395" name="Google Shape;395;p37"/>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rgbClr val="467886"/>
                </a:solidFill>
                <a:latin typeface="Aptos"/>
                <a:ea typeface="Aptos"/>
                <a:cs typeface="Aptos"/>
                <a:sym typeface="Aptos"/>
                <a:hlinkClick r:id="rId9">
                  <a:extLst>
                    <a:ext uri="{A12FA001-AC4F-418D-AE19-62706E023703}">
                      <ahyp:hlinkClr val="tx"/>
                    </a:ext>
                  </a:extLst>
                </a:hlinkClick>
              </a:rPr>
              <a:t>https://www.etudiant.gouv.fr/fr</a:t>
            </a:r>
            <a:r>
              <a:rPr lang="fr" sz="1100">
                <a:solidFill>
                  <a:schemeClr val="dk1"/>
                </a:solidFill>
                <a:latin typeface="Aptos"/>
                <a:ea typeface="Aptos"/>
                <a:cs typeface="Aptos"/>
                <a:sym typeface="Aptos"/>
              </a:rPr>
              <a:t> </a:t>
            </a:r>
            <a:endParaRPr/>
          </a:p>
        </p:txBody>
      </p:sp>
      <p:pic>
        <p:nvPicPr>
          <p:cNvPr id="396" name="Google Shape;396;p37"/>
          <p:cNvPicPr preferRelativeResize="0"/>
          <p:nvPr/>
        </p:nvPicPr>
        <p:blipFill>
          <a:blip r:embed="rId10">
            <a:alphaModFix/>
          </a:blip>
          <a:stretch>
            <a:fillRect/>
          </a:stretch>
        </p:blipFill>
        <p:spPr>
          <a:xfrm rot="-9727636">
            <a:off x="2640621" y="1857524"/>
            <a:ext cx="601251" cy="601251"/>
          </a:xfrm>
          <a:prstGeom prst="rect">
            <a:avLst/>
          </a:prstGeom>
          <a:noFill/>
          <a:ln>
            <a:noFill/>
          </a:ln>
        </p:spPr>
      </p:pic>
      <p:grpSp>
        <p:nvGrpSpPr>
          <p:cNvPr id="397" name="Google Shape;397;p37"/>
          <p:cNvGrpSpPr/>
          <p:nvPr/>
        </p:nvGrpSpPr>
        <p:grpSpPr>
          <a:xfrm>
            <a:off x="2933073" y="1560488"/>
            <a:ext cx="5865078" cy="2943225"/>
            <a:chOff x="120423" y="1234138"/>
            <a:chExt cx="5865078" cy="2943225"/>
          </a:xfrm>
        </p:grpSpPr>
        <p:pic>
          <p:nvPicPr>
            <p:cNvPr descr="Une image contenant texte, capture d’écran, Site web, Publicité en ligne" id="398" name="Google Shape;398;p37"/>
            <p:cNvPicPr preferRelativeResize="0"/>
            <p:nvPr/>
          </p:nvPicPr>
          <p:blipFill rotWithShape="1">
            <a:blip r:embed="rId11">
              <a:alphaModFix/>
            </a:blip>
            <a:srcRect b="0" l="0" r="4049" t="0"/>
            <a:stretch/>
          </p:blipFill>
          <p:spPr>
            <a:xfrm>
              <a:off x="456199" y="1234138"/>
              <a:ext cx="5529301" cy="2943225"/>
            </a:xfrm>
            <a:prstGeom prst="rect">
              <a:avLst/>
            </a:prstGeom>
            <a:noFill/>
            <a:ln>
              <a:noFill/>
            </a:ln>
          </p:spPr>
        </p:pic>
        <p:pic>
          <p:nvPicPr>
            <p:cNvPr id="399" name="Google Shape;399;p37"/>
            <p:cNvPicPr preferRelativeResize="0"/>
            <p:nvPr/>
          </p:nvPicPr>
          <p:blipFill>
            <a:blip r:embed="rId12">
              <a:alphaModFix/>
            </a:blip>
            <a:stretch>
              <a:fillRect/>
            </a:stretch>
          </p:blipFill>
          <p:spPr>
            <a:xfrm rot="-8297283">
              <a:off x="254850" y="2240729"/>
              <a:ext cx="652745" cy="652743"/>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pic>
        <p:nvPicPr>
          <p:cNvPr id="404" name="Google Shape;404;p38" title="téléchargement.jpg"/>
          <p:cNvPicPr preferRelativeResize="0"/>
          <p:nvPr/>
        </p:nvPicPr>
        <p:blipFill>
          <a:blip r:embed="rId3">
            <a:alphaModFix/>
          </a:blip>
          <a:stretch>
            <a:fillRect/>
          </a:stretch>
        </p:blipFill>
        <p:spPr>
          <a:xfrm>
            <a:off x="81625" y="4190026"/>
            <a:ext cx="1334025" cy="853775"/>
          </a:xfrm>
          <a:prstGeom prst="rect">
            <a:avLst/>
          </a:prstGeom>
          <a:noFill/>
          <a:ln>
            <a:noFill/>
          </a:ln>
        </p:spPr>
      </p:pic>
      <p:pic>
        <p:nvPicPr>
          <p:cNvPr id="405" name="Google Shape;405;p38"/>
          <p:cNvPicPr preferRelativeResize="0"/>
          <p:nvPr/>
        </p:nvPicPr>
        <p:blipFill rotWithShape="1">
          <a:blip r:embed="rId4">
            <a:alphaModFix/>
          </a:blip>
          <a:srcRect b="2793" l="86581" r="1232" t="83396"/>
          <a:stretch/>
        </p:blipFill>
        <p:spPr>
          <a:xfrm>
            <a:off x="8010500" y="4351000"/>
            <a:ext cx="1133501" cy="722574"/>
          </a:xfrm>
          <a:prstGeom prst="rect">
            <a:avLst/>
          </a:prstGeom>
          <a:noFill/>
          <a:ln>
            <a:noFill/>
          </a:ln>
        </p:spPr>
      </p:pic>
      <p:pic>
        <p:nvPicPr>
          <p:cNvPr id="406" name="Google Shape;406;p38" title="logo-france-service_imagelarge.png"/>
          <p:cNvPicPr preferRelativeResize="0"/>
          <p:nvPr/>
        </p:nvPicPr>
        <p:blipFill>
          <a:blip r:embed="rId5">
            <a:alphaModFix/>
          </a:blip>
          <a:stretch>
            <a:fillRect/>
          </a:stretch>
        </p:blipFill>
        <p:spPr>
          <a:xfrm>
            <a:off x="81625" y="78675"/>
            <a:ext cx="1068890" cy="601250"/>
          </a:xfrm>
          <a:prstGeom prst="rect">
            <a:avLst/>
          </a:prstGeom>
          <a:noFill/>
          <a:ln>
            <a:noFill/>
          </a:ln>
        </p:spPr>
      </p:pic>
      <p:pic>
        <p:nvPicPr>
          <p:cNvPr id="407" name="Google Shape;407;p38"/>
          <p:cNvPicPr preferRelativeResize="0"/>
          <p:nvPr/>
        </p:nvPicPr>
        <p:blipFill>
          <a:blip r:embed="rId6">
            <a:alphaModFix/>
          </a:blip>
          <a:stretch>
            <a:fillRect/>
          </a:stretch>
        </p:blipFill>
        <p:spPr>
          <a:xfrm>
            <a:off x="8273650" y="78675"/>
            <a:ext cx="791700" cy="667625"/>
          </a:xfrm>
          <a:prstGeom prst="rect">
            <a:avLst/>
          </a:prstGeom>
          <a:noFill/>
          <a:ln>
            <a:noFill/>
          </a:ln>
        </p:spPr>
      </p:pic>
      <p:grpSp>
        <p:nvGrpSpPr>
          <p:cNvPr id="408" name="Google Shape;408;p38"/>
          <p:cNvGrpSpPr/>
          <p:nvPr/>
        </p:nvGrpSpPr>
        <p:grpSpPr>
          <a:xfrm>
            <a:off x="2409425" y="316450"/>
            <a:ext cx="4325127" cy="1158947"/>
            <a:chOff x="3252350" y="354275"/>
            <a:chExt cx="4325127" cy="1158947"/>
          </a:xfrm>
        </p:grpSpPr>
        <p:pic>
          <p:nvPicPr>
            <p:cNvPr id="409" name="Google Shape;409;p38"/>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410" name="Google Shape;410;p38"/>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411" name="Google Shape;411;p38"/>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Site m</a:t>
            </a:r>
            <a:r>
              <a:rPr b="1" lang="fr" sz="2600">
                <a:solidFill>
                  <a:schemeClr val="dk1"/>
                </a:solidFill>
                <a:latin typeface="Arial Rounded"/>
                <a:ea typeface="Arial Rounded"/>
                <a:cs typeface="Arial Rounded"/>
                <a:sym typeface="Arial Rounded"/>
              </a:rPr>
              <a:t>es services étudiants</a:t>
            </a:r>
            <a:endParaRPr b="1" sz="2600">
              <a:solidFill>
                <a:schemeClr val="dk1"/>
              </a:solidFill>
              <a:latin typeface="Arial Rounded"/>
              <a:ea typeface="Arial Rounded"/>
              <a:cs typeface="Arial Rounded"/>
              <a:sym typeface="Arial Rounded"/>
            </a:endParaRPr>
          </a:p>
        </p:txBody>
      </p:sp>
      <p:sp>
        <p:nvSpPr>
          <p:cNvPr id="412" name="Google Shape;412;p38"/>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chemeClr val="hlink"/>
                </a:solidFill>
                <a:latin typeface="Aptos"/>
                <a:ea typeface="Aptos"/>
                <a:cs typeface="Aptos"/>
                <a:sym typeface="Aptos"/>
                <a:hlinkClick r:id="rId8"/>
              </a:rPr>
              <a:t>https://messervices.etudiant.gouv.fr/</a:t>
            </a:r>
            <a:r>
              <a:rPr lang="fr" sz="1100">
                <a:solidFill>
                  <a:srgbClr val="467886"/>
                </a:solidFill>
                <a:latin typeface="Aptos"/>
                <a:ea typeface="Aptos"/>
                <a:cs typeface="Aptos"/>
                <a:sym typeface="Aptos"/>
              </a:rPr>
              <a:t> </a:t>
            </a:r>
            <a:endParaRPr/>
          </a:p>
        </p:txBody>
      </p:sp>
      <p:sp>
        <p:nvSpPr>
          <p:cNvPr id="413" name="Google Shape;413;p38"/>
          <p:cNvSpPr txBox="1"/>
          <p:nvPr/>
        </p:nvSpPr>
        <p:spPr>
          <a:xfrm>
            <a:off x="2870750" y="1838474"/>
            <a:ext cx="3229500" cy="2306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Faire son Dossier social étudiants (DSE)</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Faire sa CEVC Attestation de Contribution de Vie Etudiante et de Campus (les boursiers sont exonérés)</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Faire sa demande de bourse</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Faire et suivre sa demande de logement en cité U</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Clr>
                <a:schemeClr val="dk1"/>
              </a:buClr>
              <a:buSzPts val="1100"/>
              <a:buFont typeface="Arial"/>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Payer son loyer en cité U</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39" title="téléchargement.jpg"/>
          <p:cNvPicPr preferRelativeResize="0"/>
          <p:nvPr/>
        </p:nvPicPr>
        <p:blipFill>
          <a:blip r:embed="rId3">
            <a:alphaModFix/>
          </a:blip>
          <a:stretch>
            <a:fillRect/>
          </a:stretch>
        </p:blipFill>
        <p:spPr>
          <a:xfrm>
            <a:off x="81625" y="4190026"/>
            <a:ext cx="1334025" cy="853775"/>
          </a:xfrm>
          <a:prstGeom prst="rect">
            <a:avLst/>
          </a:prstGeom>
          <a:noFill/>
          <a:ln>
            <a:noFill/>
          </a:ln>
        </p:spPr>
      </p:pic>
      <p:pic>
        <p:nvPicPr>
          <p:cNvPr id="419" name="Google Shape;419;p39"/>
          <p:cNvPicPr preferRelativeResize="0"/>
          <p:nvPr/>
        </p:nvPicPr>
        <p:blipFill rotWithShape="1">
          <a:blip r:embed="rId4">
            <a:alphaModFix/>
          </a:blip>
          <a:srcRect b="2793" l="86581" r="1232" t="83396"/>
          <a:stretch/>
        </p:blipFill>
        <p:spPr>
          <a:xfrm>
            <a:off x="8010500" y="4351000"/>
            <a:ext cx="1133501" cy="722574"/>
          </a:xfrm>
          <a:prstGeom prst="rect">
            <a:avLst/>
          </a:prstGeom>
          <a:noFill/>
          <a:ln>
            <a:noFill/>
          </a:ln>
        </p:spPr>
      </p:pic>
      <p:pic>
        <p:nvPicPr>
          <p:cNvPr id="420" name="Google Shape;420;p39" title="logo-france-service_imagelarge.png"/>
          <p:cNvPicPr preferRelativeResize="0"/>
          <p:nvPr/>
        </p:nvPicPr>
        <p:blipFill>
          <a:blip r:embed="rId5">
            <a:alphaModFix/>
          </a:blip>
          <a:stretch>
            <a:fillRect/>
          </a:stretch>
        </p:blipFill>
        <p:spPr>
          <a:xfrm>
            <a:off x="81625" y="78675"/>
            <a:ext cx="1068890" cy="601250"/>
          </a:xfrm>
          <a:prstGeom prst="rect">
            <a:avLst/>
          </a:prstGeom>
          <a:noFill/>
          <a:ln>
            <a:noFill/>
          </a:ln>
        </p:spPr>
      </p:pic>
      <p:pic>
        <p:nvPicPr>
          <p:cNvPr id="421" name="Google Shape;421;p39"/>
          <p:cNvPicPr preferRelativeResize="0"/>
          <p:nvPr/>
        </p:nvPicPr>
        <p:blipFill>
          <a:blip r:embed="rId6">
            <a:alphaModFix/>
          </a:blip>
          <a:stretch>
            <a:fillRect/>
          </a:stretch>
        </p:blipFill>
        <p:spPr>
          <a:xfrm>
            <a:off x="8273650" y="78675"/>
            <a:ext cx="791700" cy="667625"/>
          </a:xfrm>
          <a:prstGeom prst="rect">
            <a:avLst/>
          </a:prstGeom>
          <a:noFill/>
          <a:ln>
            <a:noFill/>
          </a:ln>
        </p:spPr>
      </p:pic>
      <p:grpSp>
        <p:nvGrpSpPr>
          <p:cNvPr id="422" name="Google Shape;422;p39"/>
          <p:cNvGrpSpPr/>
          <p:nvPr/>
        </p:nvGrpSpPr>
        <p:grpSpPr>
          <a:xfrm>
            <a:off x="2409425" y="316450"/>
            <a:ext cx="4325127" cy="1158947"/>
            <a:chOff x="3252350" y="354275"/>
            <a:chExt cx="4325127" cy="1158947"/>
          </a:xfrm>
        </p:grpSpPr>
        <p:pic>
          <p:nvPicPr>
            <p:cNvPr id="423" name="Google Shape;423;p39"/>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424" name="Google Shape;424;p39"/>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425" name="Google Shape;425;p39"/>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Site mes services étudiants</a:t>
            </a:r>
            <a:endParaRPr b="1" sz="2600">
              <a:solidFill>
                <a:schemeClr val="dk1"/>
              </a:solidFill>
              <a:latin typeface="Arial Rounded"/>
              <a:ea typeface="Arial Rounded"/>
              <a:cs typeface="Arial Rounded"/>
              <a:sym typeface="Arial Rounded"/>
            </a:endParaRPr>
          </a:p>
        </p:txBody>
      </p:sp>
      <p:sp>
        <p:nvSpPr>
          <p:cNvPr id="426" name="Google Shape;426;p39"/>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chemeClr val="hlink"/>
                </a:solidFill>
                <a:latin typeface="Aptos"/>
                <a:ea typeface="Aptos"/>
                <a:cs typeface="Aptos"/>
                <a:sym typeface="Aptos"/>
                <a:hlinkClick r:id="rId8"/>
              </a:rPr>
              <a:t>https://messervices.etudiant.gouv.fr/</a:t>
            </a:r>
            <a:r>
              <a:rPr lang="fr" sz="1100">
                <a:solidFill>
                  <a:srgbClr val="467886"/>
                </a:solidFill>
                <a:latin typeface="Aptos"/>
                <a:ea typeface="Aptos"/>
                <a:cs typeface="Aptos"/>
                <a:sym typeface="Aptos"/>
              </a:rPr>
              <a:t> </a:t>
            </a:r>
            <a:endParaRPr/>
          </a:p>
        </p:txBody>
      </p:sp>
      <p:pic>
        <p:nvPicPr>
          <p:cNvPr id="427" name="Google Shape;427;p39"/>
          <p:cNvPicPr preferRelativeResize="0"/>
          <p:nvPr/>
        </p:nvPicPr>
        <p:blipFill>
          <a:blip r:embed="rId9">
            <a:alphaModFix/>
          </a:blip>
          <a:stretch>
            <a:fillRect/>
          </a:stretch>
        </p:blipFill>
        <p:spPr>
          <a:xfrm>
            <a:off x="2587062" y="1475397"/>
            <a:ext cx="3796864" cy="332547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pic>
        <p:nvPicPr>
          <p:cNvPr id="432" name="Google Shape;432;p40" title="téléchargement.jpg"/>
          <p:cNvPicPr preferRelativeResize="0"/>
          <p:nvPr/>
        </p:nvPicPr>
        <p:blipFill>
          <a:blip r:embed="rId3">
            <a:alphaModFix/>
          </a:blip>
          <a:stretch>
            <a:fillRect/>
          </a:stretch>
        </p:blipFill>
        <p:spPr>
          <a:xfrm>
            <a:off x="81625" y="4190026"/>
            <a:ext cx="1334025" cy="853775"/>
          </a:xfrm>
          <a:prstGeom prst="rect">
            <a:avLst/>
          </a:prstGeom>
          <a:noFill/>
          <a:ln>
            <a:noFill/>
          </a:ln>
        </p:spPr>
      </p:pic>
      <p:pic>
        <p:nvPicPr>
          <p:cNvPr id="433" name="Google Shape;433;p40" title="logo-france-service_imagelarge.png"/>
          <p:cNvPicPr preferRelativeResize="0"/>
          <p:nvPr/>
        </p:nvPicPr>
        <p:blipFill>
          <a:blip r:embed="rId4">
            <a:alphaModFix/>
          </a:blip>
          <a:stretch>
            <a:fillRect/>
          </a:stretch>
        </p:blipFill>
        <p:spPr>
          <a:xfrm>
            <a:off x="81625" y="78675"/>
            <a:ext cx="1068890" cy="601250"/>
          </a:xfrm>
          <a:prstGeom prst="rect">
            <a:avLst/>
          </a:prstGeom>
          <a:noFill/>
          <a:ln>
            <a:noFill/>
          </a:ln>
        </p:spPr>
      </p:pic>
      <p:pic>
        <p:nvPicPr>
          <p:cNvPr id="434" name="Google Shape;434;p40"/>
          <p:cNvPicPr preferRelativeResize="0"/>
          <p:nvPr/>
        </p:nvPicPr>
        <p:blipFill>
          <a:blip r:embed="rId5">
            <a:alphaModFix/>
          </a:blip>
          <a:stretch>
            <a:fillRect/>
          </a:stretch>
        </p:blipFill>
        <p:spPr>
          <a:xfrm>
            <a:off x="8273650" y="78675"/>
            <a:ext cx="791700" cy="667625"/>
          </a:xfrm>
          <a:prstGeom prst="rect">
            <a:avLst/>
          </a:prstGeom>
          <a:noFill/>
          <a:ln>
            <a:noFill/>
          </a:ln>
        </p:spPr>
      </p:pic>
      <p:grpSp>
        <p:nvGrpSpPr>
          <p:cNvPr id="435" name="Google Shape;435;p40"/>
          <p:cNvGrpSpPr/>
          <p:nvPr/>
        </p:nvGrpSpPr>
        <p:grpSpPr>
          <a:xfrm>
            <a:off x="2409425" y="316450"/>
            <a:ext cx="4325127" cy="1158947"/>
            <a:chOff x="3252350" y="354275"/>
            <a:chExt cx="4325127" cy="1158947"/>
          </a:xfrm>
        </p:grpSpPr>
        <p:pic>
          <p:nvPicPr>
            <p:cNvPr id="436" name="Google Shape;436;p40"/>
            <p:cNvPicPr preferRelativeResize="0"/>
            <p:nvPr/>
          </p:nvPicPr>
          <p:blipFill rotWithShape="1">
            <a:blip r:embed="rId6">
              <a:alphaModFix/>
            </a:blip>
            <a:srcRect b="24581" l="52707" r="30240" t="61165"/>
            <a:stretch/>
          </p:blipFill>
          <p:spPr>
            <a:xfrm rot="150431">
              <a:off x="3273823" y="413169"/>
              <a:ext cx="2715430" cy="1041158"/>
            </a:xfrm>
            <a:prstGeom prst="rect">
              <a:avLst/>
            </a:prstGeom>
            <a:noFill/>
            <a:ln>
              <a:noFill/>
            </a:ln>
          </p:spPr>
        </p:pic>
        <p:pic>
          <p:nvPicPr>
            <p:cNvPr id="437" name="Google Shape;437;p40"/>
            <p:cNvPicPr preferRelativeResize="0"/>
            <p:nvPr/>
          </p:nvPicPr>
          <p:blipFill rotWithShape="1">
            <a:blip r:embed="rId6">
              <a:alphaModFix/>
            </a:blip>
            <a:srcRect b="24581" l="52707" r="30240" t="61165"/>
            <a:stretch/>
          </p:blipFill>
          <p:spPr>
            <a:xfrm rot="150431">
              <a:off x="4840573" y="413169"/>
              <a:ext cx="2715430" cy="1041158"/>
            </a:xfrm>
            <a:prstGeom prst="rect">
              <a:avLst/>
            </a:prstGeom>
            <a:noFill/>
            <a:ln>
              <a:noFill/>
            </a:ln>
          </p:spPr>
        </p:pic>
      </p:grpSp>
      <p:sp>
        <p:nvSpPr>
          <p:cNvPr id="438" name="Google Shape;438;p40"/>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Site mes services étudiants</a:t>
            </a:r>
            <a:endParaRPr b="1" sz="2600">
              <a:solidFill>
                <a:schemeClr val="dk1"/>
              </a:solidFill>
              <a:latin typeface="Arial Rounded"/>
              <a:ea typeface="Arial Rounded"/>
              <a:cs typeface="Arial Rounded"/>
              <a:sym typeface="Arial Rounded"/>
            </a:endParaRPr>
          </a:p>
        </p:txBody>
      </p:sp>
      <p:sp>
        <p:nvSpPr>
          <p:cNvPr id="439" name="Google Shape;439;p40"/>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chemeClr val="hlink"/>
                </a:solidFill>
                <a:latin typeface="Aptos"/>
                <a:ea typeface="Aptos"/>
                <a:cs typeface="Aptos"/>
                <a:sym typeface="Aptos"/>
                <a:hlinkClick r:id="rId7"/>
              </a:rPr>
              <a:t>https://messervices.etudiant.gouv.fr/</a:t>
            </a:r>
            <a:r>
              <a:rPr lang="fr" sz="1100">
                <a:solidFill>
                  <a:srgbClr val="467886"/>
                </a:solidFill>
                <a:latin typeface="Aptos"/>
                <a:ea typeface="Aptos"/>
                <a:cs typeface="Aptos"/>
                <a:sym typeface="Aptos"/>
              </a:rPr>
              <a:t> </a:t>
            </a:r>
            <a:endParaRPr/>
          </a:p>
        </p:txBody>
      </p:sp>
      <p:sp>
        <p:nvSpPr>
          <p:cNvPr id="440" name="Google Shape;440;p40"/>
          <p:cNvSpPr txBox="1"/>
          <p:nvPr/>
        </p:nvSpPr>
        <p:spPr>
          <a:xfrm>
            <a:off x="1426088" y="1419900"/>
            <a:ext cx="6228900" cy="2306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1.</a:t>
            </a: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Cliquer sur “inscription”</a:t>
            </a:r>
            <a:br>
              <a:rPr lang="fr" sz="1200">
                <a:solidFill>
                  <a:srgbClr val="595959"/>
                </a:solidFill>
                <a:highlight>
                  <a:srgbClr val="FFFFFF"/>
                </a:highlight>
                <a:latin typeface="Roboto"/>
                <a:ea typeface="Roboto"/>
                <a:cs typeface="Roboto"/>
                <a:sym typeface="Roboto"/>
              </a:rPr>
            </a:br>
            <a:r>
              <a:rPr lang="fr" sz="1200">
                <a:solidFill>
                  <a:srgbClr val="EDC914"/>
                </a:solidFill>
                <a:latin typeface="Roboto"/>
                <a:ea typeface="Roboto"/>
                <a:cs typeface="Roboto"/>
                <a:sym typeface="Roboto"/>
              </a:rPr>
              <a:t>2. </a:t>
            </a:r>
            <a:r>
              <a:rPr lang="fr" sz="1200">
                <a:solidFill>
                  <a:srgbClr val="595959"/>
                </a:solidFill>
                <a:highlight>
                  <a:srgbClr val="FFFFFF"/>
                </a:highlight>
                <a:latin typeface="Roboto"/>
                <a:ea typeface="Roboto"/>
                <a:cs typeface="Roboto"/>
                <a:sym typeface="Roboto"/>
              </a:rPr>
              <a:t>Remplir le formulaire d'inscription avec son numéro INE pour créer son dossier </a:t>
            </a:r>
            <a:r>
              <a:rPr b="1" lang="fr" sz="1200">
                <a:solidFill>
                  <a:srgbClr val="595959"/>
                </a:solidFill>
                <a:highlight>
                  <a:srgbClr val="FFFFFF"/>
                </a:highlight>
                <a:latin typeface="Roboto"/>
                <a:ea typeface="Roboto"/>
                <a:cs typeface="Roboto"/>
                <a:sym typeface="Roboto"/>
              </a:rPr>
              <a:t>OU</a:t>
            </a:r>
            <a:r>
              <a:rPr lang="fr" sz="1200">
                <a:solidFill>
                  <a:srgbClr val="595959"/>
                </a:solidFill>
                <a:highlight>
                  <a:srgbClr val="FFFFFF"/>
                </a:highlight>
                <a:latin typeface="Roboto"/>
                <a:ea typeface="Roboto"/>
                <a:cs typeface="Roboto"/>
                <a:sym typeface="Roboto"/>
              </a:rPr>
              <a:t> utiliser France Connect</a:t>
            </a:r>
            <a:br>
              <a:rPr lang="fr" sz="1200">
                <a:solidFill>
                  <a:srgbClr val="595959"/>
                </a:solidFill>
                <a:highlight>
                  <a:srgbClr val="FFFFFF"/>
                </a:highlight>
                <a:latin typeface="Roboto"/>
                <a:ea typeface="Roboto"/>
                <a:cs typeface="Roboto"/>
                <a:sym typeface="Roboto"/>
              </a:rPr>
            </a:br>
            <a:r>
              <a:rPr lang="fr" sz="1200">
                <a:solidFill>
                  <a:srgbClr val="595959"/>
                </a:solidFill>
                <a:highlight>
                  <a:srgbClr val="FFFFFF"/>
                </a:highlight>
                <a:latin typeface="Roboto"/>
                <a:ea typeface="Roboto"/>
                <a:cs typeface="Roboto"/>
                <a:sym typeface="Roboto"/>
              </a:rPr>
              <a:t> </a:t>
            </a:r>
            <a:br>
              <a:rPr lang="fr" sz="1200">
                <a:solidFill>
                  <a:srgbClr val="595959"/>
                </a:solidFill>
                <a:highlight>
                  <a:srgbClr val="FFFFFF"/>
                </a:highlight>
                <a:latin typeface="Roboto"/>
                <a:ea typeface="Roboto"/>
                <a:cs typeface="Roboto"/>
                <a:sym typeface="Roboto"/>
              </a:rPr>
            </a:br>
            <a:r>
              <a:rPr lang="fr" sz="1200">
                <a:solidFill>
                  <a:srgbClr val="EDC914"/>
                </a:solidFill>
                <a:latin typeface="Roboto"/>
                <a:ea typeface="Roboto"/>
                <a:cs typeface="Roboto"/>
                <a:sym typeface="Roboto"/>
              </a:rPr>
              <a:t>✔ </a:t>
            </a:r>
            <a:r>
              <a:rPr b="1" lang="fr" sz="1200">
                <a:solidFill>
                  <a:schemeClr val="dk2"/>
                </a:solidFill>
                <a:highlight>
                  <a:schemeClr val="lt1"/>
                </a:highlight>
                <a:latin typeface="Roboto"/>
                <a:ea typeface="Roboto"/>
                <a:cs typeface="Roboto"/>
                <a:sym typeface="Roboto"/>
              </a:rPr>
              <a:t>Faire sa demande de bourse</a:t>
            </a:r>
            <a:r>
              <a:rPr lang="fr" sz="1200">
                <a:solidFill>
                  <a:schemeClr val="dk2"/>
                </a:solidFill>
                <a:highlight>
                  <a:schemeClr val="lt1"/>
                </a:highlight>
                <a:latin typeface="Roboto"/>
                <a:ea typeface="Roboto"/>
                <a:cs typeface="Roboto"/>
                <a:sym typeface="Roboto"/>
              </a:rPr>
              <a:t> en cliquant sur DSE</a:t>
            </a:r>
            <a:br>
              <a:rPr lang="fr" sz="1200">
                <a:solidFill>
                  <a:schemeClr val="dk2"/>
                </a:solidFill>
                <a:highlight>
                  <a:schemeClr val="lt1"/>
                </a:highlight>
                <a:latin typeface="Roboto"/>
                <a:ea typeface="Roboto"/>
                <a:cs typeface="Roboto"/>
                <a:sym typeface="Roboto"/>
              </a:rPr>
            </a:br>
            <a:r>
              <a:rPr lang="fr" sz="1200">
                <a:solidFill>
                  <a:schemeClr val="dk2"/>
                </a:solidFill>
                <a:highlight>
                  <a:schemeClr val="lt1"/>
                </a:highlight>
                <a:latin typeface="Roboto"/>
                <a:ea typeface="Roboto"/>
                <a:cs typeface="Roboto"/>
                <a:sym typeface="Roboto"/>
              </a:rPr>
              <a:t>Une fois le dossier traité et accepté la notification conditionnelle de bourse sera en ligne et indiquera le montant annuelle de l'aide et dans l'ordre de préférence les choix d'établissements et de formations universitaires effectués par le futur étudiant.</a:t>
            </a:r>
            <a:endParaRPr i="1"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Pour </a:t>
            </a:r>
            <a:r>
              <a:rPr b="1" lang="fr" sz="1200">
                <a:solidFill>
                  <a:schemeClr val="dk2"/>
                </a:solidFill>
                <a:highlight>
                  <a:schemeClr val="lt1"/>
                </a:highlight>
                <a:latin typeface="Roboto"/>
                <a:ea typeface="Roboto"/>
                <a:cs typeface="Roboto"/>
                <a:sym typeface="Roboto"/>
              </a:rPr>
              <a:t>chercher un logement</a:t>
            </a:r>
            <a:br>
              <a:rPr b="1" lang="fr" sz="1200">
                <a:solidFill>
                  <a:schemeClr val="dk2"/>
                </a:solidFill>
                <a:highlight>
                  <a:schemeClr val="lt1"/>
                </a:highlight>
                <a:latin typeface="Roboto"/>
                <a:ea typeface="Roboto"/>
                <a:cs typeface="Roboto"/>
                <a:sym typeface="Roboto"/>
              </a:rPr>
            </a:br>
            <a:r>
              <a:rPr b="1" lang="fr" sz="1200">
                <a:solidFill>
                  <a:schemeClr val="dk2"/>
                </a:solidFill>
                <a:highlight>
                  <a:schemeClr val="lt1"/>
                </a:highlight>
                <a:latin typeface="Roboto"/>
                <a:ea typeface="Roboto"/>
                <a:cs typeface="Roboto"/>
                <a:sym typeface="Roboto"/>
              </a:rPr>
              <a:t>universitaire</a:t>
            </a:r>
            <a:r>
              <a:rPr lang="fr" sz="1200">
                <a:solidFill>
                  <a:schemeClr val="dk2"/>
                </a:solidFill>
                <a:highlight>
                  <a:schemeClr val="lt1"/>
                </a:highlight>
                <a:latin typeface="Roboto"/>
                <a:ea typeface="Roboto"/>
                <a:cs typeface="Roboto"/>
                <a:sym typeface="Roboto"/>
              </a:rPr>
              <a:t> :</a:t>
            </a:r>
            <a:br>
              <a:rPr lang="fr" sz="1200">
                <a:solidFill>
                  <a:schemeClr val="dk2"/>
                </a:solidFill>
                <a:highlight>
                  <a:schemeClr val="lt1"/>
                </a:highlight>
                <a:latin typeface="Roboto"/>
                <a:ea typeface="Roboto"/>
                <a:cs typeface="Roboto"/>
                <a:sym typeface="Roboto"/>
              </a:rPr>
            </a:br>
            <a:r>
              <a:rPr lang="fr" sz="1200">
                <a:solidFill>
                  <a:srgbClr val="EDC914"/>
                </a:solidFill>
                <a:latin typeface="Roboto"/>
                <a:ea typeface="Roboto"/>
                <a:cs typeface="Roboto"/>
                <a:sym typeface="Roboto"/>
              </a:rPr>
              <a:t>3</a:t>
            </a: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Lire les “règles de dépôt”</a:t>
            </a:r>
            <a:br>
              <a:rPr lang="fr" sz="1200">
                <a:solidFill>
                  <a:schemeClr val="dk2"/>
                </a:solidFill>
                <a:highlight>
                  <a:schemeClr val="lt1"/>
                </a:highlight>
                <a:latin typeface="Roboto"/>
                <a:ea typeface="Roboto"/>
                <a:cs typeface="Roboto"/>
                <a:sym typeface="Roboto"/>
              </a:rPr>
            </a:br>
            <a:r>
              <a:rPr lang="fr" sz="1200">
                <a:solidFill>
                  <a:srgbClr val="EDC914"/>
                </a:solidFill>
                <a:latin typeface="Roboto"/>
                <a:ea typeface="Roboto"/>
                <a:cs typeface="Roboto"/>
                <a:sym typeface="Roboto"/>
              </a:rPr>
              <a:t>4. </a:t>
            </a:r>
            <a:r>
              <a:rPr lang="fr" sz="1200">
                <a:solidFill>
                  <a:schemeClr val="dk2"/>
                </a:solidFill>
                <a:highlight>
                  <a:schemeClr val="lt1"/>
                </a:highlight>
                <a:latin typeface="Roboto"/>
                <a:ea typeface="Roboto"/>
                <a:cs typeface="Roboto"/>
                <a:sym typeface="Roboto"/>
              </a:rPr>
              <a:t>Indiquer le niveau d’étude </a:t>
            </a:r>
            <a:br>
              <a:rPr lang="fr" sz="1200">
                <a:solidFill>
                  <a:schemeClr val="dk2"/>
                </a:solidFill>
                <a:highlight>
                  <a:schemeClr val="lt1"/>
                </a:highlight>
                <a:latin typeface="Roboto"/>
                <a:ea typeface="Roboto"/>
                <a:cs typeface="Roboto"/>
                <a:sym typeface="Roboto"/>
              </a:rPr>
            </a:br>
            <a:r>
              <a:rPr lang="fr" sz="1200">
                <a:solidFill>
                  <a:schemeClr val="dk2"/>
                </a:solidFill>
                <a:highlight>
                  <a:schemeClr val="lt1"/>
                </a:highlight>
                <a:latin typeface="Roboto"/>
                <a:ea typeface="Roboto"/>
                <a:cs typeface="Roboto"/>
                <a:sym typeface="Roboto"/>
              </a:rPr>
              <a:t>de l’année à venir</a:t>
            </a:r>
            <a:br>
              <a:rPr lang="fr" sz="1200">
                <a:solidFill>
                  <a:schemeClr val="dk2"/>
                </a:solidFill>
                <a:highlight>
                  <a:schemeClr val="lt1"/>
                </a:highlight>
                <a:latin typeface="Roboto"/>
                <a:ea typeface="Roboto"/>
                <a:cs typeface="Roboto"/>
                <a:sym typeface="Roboto"/>
              </a:rPr>
            </a:br>
            <a:r>
              <a:rPr lang="fr" sz="1200">
                <a:solidFill>
                  <a:srgbClr val="EDC914"/>
                </a:solidFill>
                <a:latin typeface="Roboto"/>
                <a:ea typeface="Roboto"/>
                <a:cs typeface="Roboto"/>
                <a:sym typeface="Roboto"/>
              </a:rPr>
              <a:t>5. </a:t>
            </a:r>
            <a:r>
              <a:rPr lang="fr" sz="1200">
                <a:solidFill>
                  <a:schemeClr val="dk2"/>
                </a:solidFill>
                <a:highlight>
                  <a:schemeClr val="lt1"/>
                </a:highlight>
                <a:latin typeface="Roboto"/>
                <a:ea typeface="Roboto"/>
                <a:cs typeface="Roboto"/>
                <a:sym typeface="Roboto"/>
              </a:rPr>
              <a:t>Cliquer sur le logement </a:t>
            </a:r>
            <a:br>
              <a:rPr lang="fr" sz="1200">
                <a:solidFill>
                  <a:schemeClr val="dk2"/>
                </a:solidFill>
                <a:highlight>
                  <a:schemeClr val="lt1"/>
                </a:highlight>
                <a:latin typeface="Roboto"/>
                <a:ea typeface="Roboto"/>
                <a:cs typeface="Roboto"/>
                <a:sym typeface="Roboto"/>
              </a:rPr>
            </a:br>
            <a:r>
              <a:rPr lang="fr" sz="1200">
                <a:solidFill>
                  <a:schemeClr val="dk2"/>
                </a:solidFill>
                <a:highlight>
                  <a:schemeClr val="lt1"/>
                </a:highlight>
                <a:latin typeface="Roboto"/>
                <a:ea typeface="Roboto"/>
                <a:cs typeface="Roboto"/>
                <a:sym typeface="Roboto"/>
              </a:rPr>
              <a:t>choisi pour avoir + d’infos</a:t>
            </a:r>
            <a:br>
              <a:rPr lang="fr" sz="1200">
                <a:solidFill>
                  <a:schemeClr val="dk2"/>
                </a:solidFill>
                <a:highlight>
                  <a:schemeClr val="lt1"/>
                </a:highlight>
                <a:latin typeface="Roboto"/>
                <a:ea typeface="Roboto"/>
                <a:cs typeface="Roboto"/>
                <a:sym typeface="Roboto"/>
              </a:rPr>
            </a:br>
            <a:r>
              <a:rPr lang="fr" sz="1200">
                <a:solidFill>
                  <a:schemeClr val="dk2"/>
                </a:solidFill>
                <a:highlight>
                  <a:schemeClr val="lt1"/>
                </a:highlight>
                <a:latin typeface="Roboto"/>
                <a:ea typeface="Roboto"/>
                <a:cs typeface="Roboto"/>
                <a:sym typeface="Roboto"/>
              </a:rPr>
              <a:t>💡</a:t>
            </a:r>
            <a:r>
              <a:rPr i="1" lang="fr" sz="1200">
                <a:solidFill>
                  <a:schemeClr val="dk2"/>
                </a:solidFill>
                <a:highlight>
                  <a:schemeClr val="lt1"/>
                </a:highlight>
                <a:latin typeface="Roboto"/>
                <a:ea typeface="Roboto"/>
                <a:cs typeface="Roboto"/>
                <a:sym typeface="Roboto"/>
              </a:rPr>
              <a:t>Chaque choix de logement peut être ajouter à « mes favoris » mais surtout vous devez les ajouter à « mes vœux » (nombre de choix limité entre 3 et 5) </a:t>
            </a:r>
            <a:br>
              <a:rPr i="1" lang="fr" sz="1200">
                <a:solidFill>
                  <a:schemeClr val="dk2"/>
                </a:solidFill>
                <a:highlight>
                  <a:schemeClr val="lt1"/>
                </a:highlight>
                <a:latin typeface="Roboto"/>
                <a:ea typeface="Roboto"/>
                <a:cs typeface="Roboto"/>
                <a:sym typeface="Roboto"/>
              </a:rPr>
            </a:br>
            <a:r>
              <a:rPr lang="fr" sz="1200">
                <a:solidFill>
                  <a:schemeClr val="dk2"/>
                </a:solidFill>
                <a:highlight>
                  <a:schemeClr val="lt1"/>
                </a:highlight>
                <a:latin typeface="Roboto"/>
                <a:ea typeface="Roboto"/>
                <a:cs typeface="Roboto"/>
                <a:sym typeface="Roboto"/>
              </a:rPr>
              <a:t>Mais </a:t>
            </a:r>
            <a:r>
              <a:rPr b="1" lang="fr" sz="1200">
                <a:solidFill>
                  <a:schemeClr val="dk2"/>
                </a:solidFill>
                <a:highlight>
                  <a:schemeClr val="lt1"/>
                </a:highlight>
                <a:latin typeface="Roboto"/>
                <a:ea typeface="Roboto"/>
                <a:cs typeface="Roboto"/>
                <a:sym typeface="Roboto"/>
              </a:rPr>
              <a:t>ATTENTION Ensuite il faut valider son choix</a:t>
            </a:r>
            <a:endParaRPr b="1"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pic>
        <p:nvPicPr>
          <p:cNvPr id="441" name="Google Shape;441;p40"/>
          <p:cNvPicPr preferRelativeResize="0"/>
          <p:nvPr/>
        </p:nvPicPr>
        <p:blipFill>
          <a:blip r:embed="rId8">
            <a:alphaModFix/>
          </a:blip>
          <a:stretch>
            <a:fillRect/>
          </a:stretch>
        </p:blipFill>
        <p:spPr>
          <a:xfrm>
            <a:off x="221118" y="1916337"/>
            <a:ext cx="897957" cy="722575"/>
          </a:xfrm>
          <a:prstGeom prst="rect">
            <a:avLst/>
          </a:prstGeom>
          <a:noFill/>
          <a:ln>
            <a:noFill/>
          </a:ln>
        </p:spPr>
      </p:pic>
      <p:pic>
        <p:nvPicPr>
          <p:cNvPr id="442" name="Google Shape;442;p40"/>
          <p:cNvPicPr preferRelativeResize="0"/>
          <p:nvPr/>
        </p:nvPicPr>
        <p:blipFill rotWithShape="1">
          <a:blip r:embed="rId9">
            <a:alphaModFix/>
          </a:blip>
          <a:srcRect b="8551" l="0" r="0" t="0"/>
          <a:stretch/>
        </p:blipFill>
        <p:spPr>
          <a:xfrm>
            <a:off x="4093300" y="3156675"/>
            <a:ext cx="3207700" cy="1241525"/>
          </a:xfrm>
          <a:prstGeom prst="rect">
            <a:avLst/>
          </a:prstGeom>
          <a:noFill/>
          <a:ln>
            <a:noFill/>
          </a:ln>
        </p:spPr>
      </p:pic>
      <p:pic>
        <p:nvPicPr>
          <p:cNvPr id="443" name="Google Shape;443;p40"/>
          <p:cNvPicPr preferRelativeResize="0"/>
          <p:nvPr/>
        </p:nvPicPr>
        <p:blipFill>
          <a:blip r:embed="rId10">
            <a:alphaModFix/>
          </a:blip>
          <a:stretch>
            <a:fillRect/>
          </a:stretch>
        </p:blipFill>
        <p:spPr>
          <a:xfrm rot="800672">
            <a:off x="3626084" y="3162899"/>
            <a:ext cx="601251" cy="601251"/>
          </a:xfrm>
          <a:prstGeom prst="rect">
            <a:avLst/>
          </a:prstGeom>
          <a:noFill/>
          <a:ln>
            <a:noFill/>
          </a:ln>
        </p:spPr>
      </p:pic>
      <p:pic>
        <p:nvPicPr>
          <p:cNvPr id="444" name="Google Shape;444;p40"/>
          <p:cNvPicPr preferRelativeResize="0"/>
          <p:nvPr/>
        </p:nvPicPr>
        <p:blipFill>
          <a:blip r:embed="rId10">
            <a:alphaModFix/>
          </a:blip>
          <a:stretch>
            <a:fillRect/>
          </a:stretch>
        </p:blipFill>
        <p:spPr>
          <a:xfrm rot="-9727636">
            <a:off x="897421" y="2304649"/>
            <a:ext cx="601251" cy="601251"/>
          </a:xfrm>
          <a:prstGeom prst="rect">
            <a:avLst/>
          </a:prstGeom>
          <a:noFill/>
          <a:ln>
            <a:noFill/>
          </a:ln>
        </p:spPr>
      </p:pic>
      <p:pic>
        <p:nvPicPr>
          <p:cNvPr descr="Une image contenant texte, capture d’écran, Police, carte de visite&#10;&#10;Le contenu généré par l’IA peut être incorrect." id="445" name="Google Shape;445;p40"/>
          <p:cNvPicPr preferRelativeResize="0"/>
          <p:nvPr/>
        </p:nvPicPr>
        <p:blipFill rotWithShape="1">
          <a:blip r:embed="rId11">
            <a:alphaModFix/>
          </a:blip>
          <a:srcRect b="0" l="0" r="0" t="83350"/>
          <a:stretch/>
        </p:blipFill>
        <p:spPr>
          <a:xfrm>
            <a:off x="5912300" y="4577550"/>
            <a:ext cx="2686050" cy="4662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pic>
        <p:nvPicPr>
          <p:cNvPr id="450" name="Google Shape;450;p41" title="téléchargement.jpg"/>
          <p:cNvPicPr preferRelativeResize="0"/>
          <p:nvPr/>
        </p:nvPicPr>
        <p:blipFill>
          <a:blip r:embed="rId3">
            <a:alphaModFix/>
          </a:blip>
          <a:stretch>
            <a:fillRect/>
          </a:stretch>
        </p:blipFill>
        <p:spPr>
          <a:xfrm>
            <a:off x="81625" y="4190026"/>
            <a:ext cx="1334025" cy="853775"/>
          </a:xfrm>
          <a:prstGeom prst="rect">
            <a:avLst/>
          </a:prstGeom>
          <a:noFill/>
          <a:ln>
            <a:noFill/>
          </a:ln>
        </p:spPr>
      </p:pic>
      <p:pic>
        <p:nvPicPr>
          <p:cNvPr id="451" name="Google Shape;451;p41"/>
          <p:cNvPicPr preferRelativeResize="0"/>
          <p:nvPr/>
        </p:nvPicPr>
        <p:blipFill rotWithShape="1">
          <a:blip r:embed="rId4">
            <a:alphaModFix/>
          </a:blip>
          <a:srcRect b="2793" l="86581" r="1232" t="83396"/>
          <a:stretch/>
        </p:blipFill>
        <p:spPr>
          <a:xfrm>
            <a:off x="8010500" y="4351000"/>
            <a:ext cx="1133501" cy="722574"/>
          </a:xfrm>
          <a:prstGeom prst="rect">
            <a:avLst/>
          </a:prstGeom>
          <a:noFill/>
          <a:ln>
            <a:noFill/>
          </a:ln>
        </p:spPr>
      </p:pic>
      <p:pic>
        <p:nvPicPr>
          <p:cNvPr id="452" name="Google Shape;452;p41" title="logo-france-service_imagelarge.png"/>
          <p:cNvPicPr preferRelativeResize="0"/>
          <p:nvPr/>
        </p:nvPicPr>
        <p:blipFill>
          <a:blip r:embed="rId5">
            <a:alphaModFix/>
          </a:blip>
          <a:stretch>
            <a:fillRect/>
          </a:stretch>
        </p:blipFill>
        <p:spPr>
          <a:xfrm>
            <a:off x="81625" y="78675"/>
            <a:ext cx="1068890" cy="601250"/>
          </a:xfrm>
          <a:prstGeom prst="rect">
            <a:avLst/>
          </a:prstGeom>
          <a:noFill/>
          <a:ln>
            <a:noFill/>
          </a:ln>
        </p:spPr>
      </p:pic>
      <p:pic>
        <p:nvPicPr>
          <p:cNvPr id="453" name="Google Shape;453;p41"/>
          <p:cNvPicPr preferRelativeResize="0"/>
          <p:nvPr/>
        </p:nvPicPr>
        <p:blipFill>
          <a:blip r:embed="rId6">
            <a:alphaModFix/>
          </a:blip>
          <a:stretch>
            <a:fillRect/>
          </a:stretch>
        </p:blipFill>
        <p:spPr>
          <a:xfrm>
            <a:off x="8273650" y="78675"/>
            <a:ext cx="791700" cy="667625"/>
          </a:xfrm>
          <a:prstGeom prst="rect">
            <a:avLst/>
          </a:prstGeom>
          <a:noFill/>
          <a:ln>
            <a:noFill/>
          </a:ln>
        </p:spPr>
      </p:pic>
      <p:grpSp>
        <p:nvGrpSpPr>
          <p:cNvPr id="454" name="Google Shape;454;p41"/>
          <p:cNvGrpSpPr/>
          <p:nvPr/>
        </p:nvGrpSpPr>
        <p:grpSpPr>
          <a:xfrm>
            <a:off x="2409425" y="316450"/>
            <a:ext cx="4325127" cy="1158947"/>
            <a:chOff x="3252350" y="354275"/>
            <a:chExt cx="4325127" cy="1158947"/>
          </a:xfrm>
        </p:grpSpPr>
        <p:pic>
          <p:nvPicPr>
            <p:cNvPr id="455" name="Google Shape;455;p41"/>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456" name="Google Shape;456;p41"/>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457" name="Google Shape;457;p41"/>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Site mes services étudiants</a:t>
            </a:r>
            <a:endParaRPr b="1" sz="2600">
              <a:solidFill>
                <a:schemeClr val="dk1"/>
              </a:solidFill>
              <a:latin typeface="Arial Rounded"/>
              <a:ea typeface="Arial Rounded"/>
              <a:cs typeface="Arial Rounded"/>
              <a:sym typeface="Arial Rounded"/>
            </a:endParaRPr>
          </a:p>
        </p:txBody>
      </p:sp>
      <p:sp>
        <p:nvSpPr>
          <p:cNvPr id="458" name="Google Shape;458;p41"/>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chemeClr val="hlink"/>
                </a:solidFill>
                <a:latin typeface="Aptos"/>
                <a:ea typeface="Aptos"/>
                <a:cs typeface="Aptos"/>
                <a:sym typeface="Aptos"/>
                <a:hlinkClick r:id="rId8"/>
              </a:rPr>
              <a:t>https://messervices.etudiant.gouv.fr/</a:t>
            </a:r>
            <a:r>
              <a:rPr lang="fr" sz="1100">
                <a:solidFill>
                  <a:srgbClr val="467886"/>
                </a:solidFill>
                <a:latin typeface="Aptos"/>
                <a:ea typeface="Aptos"/>
                <a:cs typeface="Aptos"/>
                <a:sym typeface="Aptos"/>
              </a:rPr>
              <a:t> </a:t>
            </a:r>
            <a:endParaRPr/>
          </a:p>
        </p:txBody>
      </p:sp>
      <p:sp>
        <p:nvSpPr>
          <p:cNvPr id="459" name="Google Shape;459;p41"/>
          <p:cNvSpPr txBox="1"/>
          <p:nvPr/>
        </p:nvSpPr>
        <p:spPr>
          <a:xfrm>
            <a:off x="1426088" y="1419900"/>
            <a:ext cx="6228900" cy="2306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6</a:t>
            </a: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Il faut aller sur ma liste de vœux et valider son ou ses choix.</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pic>
        <p:nvPicPr>
          <p:cNvPr descr="Une image contenant texte, capture d’écran, Page web, Site web&#10;&#10;Le contenu généré par l’IA peut être incorrect." id="460" name="Google Shape;460;p41"/>
          <p:cNvPicPr preferRelativeResize="0"/>
          <p:nvPr/>
        </p:nvPicPr>
        <p:blipFill>
          <a:blip r:embed="rId9">
            <a:alphaModFix/>
          </a:blip>
          <a:stretch>
            <a:fillRect/>
          </a:stretch>
        </p:blipFill>
        <p:spPr>
          <a:xfrm>
            <a:off x="2004050" y="1753500"/>
            <a:ext cx="5418050" cy="3022875"/>
          </a:xfrm>
          <a:prstGeom prst="rect">
            <a:avLst/>
          </a:prstGeom>
          <a:noFill/>
          <a:ln>
            <a:noFill/>
          </a:ln>
        </p:spPr>
      </p:pic>
      <p:sp>
        <p:nvSpPr>
          <p:cNvPr id="461" name="Google Shape;461;p41"/>
          <p:cNvSpPr txBox="1"/>
          <p:nvPr/>
        </p:nvSpPr>
        <p:spPr>
          <a:xfrm>
            <a:off x="3040550" y="4704275"/>
            <a:ext cx="3000000" cy="36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1000"/>
              </a:spcAft>
              <a:buNone/>
            </a:pPr>
            <a:r>
              <a:rPr lang="fr" sz="1200">
                <a:solidFill>
                  <a:schemeClr val="dk2"/>
                </a:solidFill>
                <a:highlight>
                  <a:schemeClr val="lt1"/>
                </a:highlight>
                <a:latin typeface="Roboto"/>
                <a:ea typeface="Roboto"/>
                <a:cs typeface="Roboto"/>
                <a:sym typeface="Roboto"/>
              </a:rPr>
              <a:t>💡</a:t>
            </a:r>
            <a:r>
              <a:rPr i="1" lang="fr" sz="1200">
                <a:solidFill>
                  <a:schemeClr val="dk2"/>
                </a:solidFill>
                <a:highlight>
                  <a:schemeClr val="lt1"/>
                </a:highlight>
                <a:latin typeface="Roboto"/>
                <a:ea typeface="Roboto"/>
                <a:cs typeface="Roboto"/>
                <a:sym typeface="Roboto"/>
              </a:rPr>
              <a:t>Préférez d’avoir plusieurs voeux</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C911">
            <a:alpha val="64150"/>
          </a:srgbClr>
        </a:solidFill>
      </p:bgPr>
    </p:bg>
    <p:spTree>
      <p:nvGrpSpPr>
        <p:cNvPr id="77" name="Shape 77"/>
        <p:cNvGrpSpPr/>
        <p:nvPr/>
      </p:nvGrpSpPr>
      <p:grpSpPr>
        <a:xfrm>
          <a:off x="0" y="0"/>
          <a:ext cx="0" cy="0"/>
          <a:chOff x="0" y="0"/>
          <a:chExt cx="0" cy="0"/>
        </a:xfrm>
      </p:grpSpPr>
      <p:sp>
        <p:nvSpPr>
          <p:cNvPr id="78" name="Google Shape;78;p15"/>
          <p:cNvSpPr txBox="1"/>
          <p:nvPr/>
        </p:nvSpPr>
        <p:spPr>
          <a:xfrm>
            <a:off x="2799288" y="670575"/>
            <a:ext cx="3540300" cy="1477500"/>
          </a:xfrm>
          <a:prstGeom prst="rect">
            <a:avLst/>
          </a:prstGeom>
          <a:noFill/>
          <a:ln>
            <a:noFill/>
          </a:ln>
        </p:spPr>
        <p:txBody>
          <a:bodyPr anchorCtr="0" anchor="t" bIns="91425" lIns="91425" spcFirstLastPara="1" rIns="91425" wrap="square" tIns="91425">
            <a:spAutoFit/>
          </a:bodyPr>
          <a:lstStyle/>
          <a:p>
            <a:pPr indent="-406400" lvl="0" marL="457200" rtl="0" algn="ctr">
              <a:spcBef>
                <a:spcPts val="0"/>
              </a:spcBef>
              <a:spcAft>
                <a:spcPts val="0"/>
              </a:spcAft>
              <a:buClr>
                <a:schemeClr val="dk1"/>
              </a:buClr>
              <a:buSzPts val="2800"/>
              <a:buFont typeface="Arial Rounded"/>
              <a:buAutoNum type="arabicPeriod"/>
            </a:pPr>
            <a:r>
              <a:rPr lang="fr" sz="2800">
                <a:solidFill>
                  <a:schemeClr val="dk1"/>
                </a:solidFill>
                <a:latin typeface="Arial Rounded"/>
                <a:ea typeface="Arial Rounded"/>
                <a:cs typeface="Arial Rounded"/>
                <a:sym typeface="Arial Rounded"/>
              </a:rPr>
              <a:t>Création d’un compte améli</a:t>
            </a:r>
            <a:endParaRPr sz="2800">
              <a:solidFill>
                <a:schemeClr val="dk1"/>
              </a:solidFill>
              <a:latin typeface="Arial Rounded"/>
              <a:ea typeface="Arial Rounded"/>
              <a:cs typeface="Arial Rounded"/>
              <a:sym typeface="Arial Rounded"/>
            </a:endParaRPr>
          </a:p>
          <a:p>
            <a:pPr indent="0" lvl="0" marL="457200" rtl="0" algn="l">
              <a:spcBef>
                <a:spcPts val="0"/>
              </a:spcBef>
              <a:spcAft>
                <a:spcPts val="0"/>
              </a:spcAft>
              <a:buNone/>
            </a:pPr>
            <a:r>
              <a:t/>
            </a:r>
            <a:endParaRPr sz="2800">
              <a:solidFill>
                <a:schemeClr val="dk1"/>
              </a:solidFill>
              <a:latin typeface="Arial Rounded"/>
              <a:ea typeface="Arial Rounded"/>
              <a:cs typeface="Arial Rounded"/>
              <a:sym typeface="Arial Rounded"/>
            </a:endParaRPr>
          </a:p>
        </p:txBody>
      </p:sp>
      <p:pic>
        <p:nvPicPr>
          <p:cNvPr id="79" name="Google Shape;79;p15"/>
          <p:cNvPicPr preferRelativeResize="0"/>
          <p:nvPr/>
        </p:nvPicPr>
        <p:blipFill rotWithShape="1">
          <a:blip r:embed="rId3">
            <a:alphaModFix/>
          </a:blip>
          <a:srcRect b="11903" l="26995" r="27078" t="9893"/>
          <a:stretch/>
        </p:blipFill>
        <p:spPr>
          <a:xfrm>
            <a:off x="3050825" y="1557625"/>
            <a:ext cx="3037224" cy="29091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pic>
        <p:nvPicPr>
          <p:cNvPr id="466" name="Google Shape;466;p42" title="téléchargement.jpg"/>
          <p:cNvPicPr preferRelativeResize="0"/>
          <p:nvPr/>
        </p:nvPicPr>
        <p:blipFill>
          <a:blip r:embed="rId3">
            <a:alphaModFix/>
          </a:blip>
          <a:stretch>
            <a:fillRect/>
          </a:stretch>
        </p:blipFill>
        <p:spPr>
          <a:xfrm>
            <a:off x="81625" y="4190026"/>
            <a:ext cx="1334025" cy="853775"/>
          </a:xfrm>
          <a:prstGeom prst="rect">
            <a:avLst/>
          </a:prstGeom>
          <a:noFill/>
          <a:ln>
            <a:noFill/>
          </a:ln>
        </p:spPr>
      </p:pic>
      <p:pic>
        <p:nvPicPr>
          <p:cNvPr id="467" name="Google Shape;467;p42"/>
          <p:cNvPicPr preferRelativeResize="0"/>
          <p:nvPr/>
        </p:nvPicPr>
        <p:blipFill rotWithShape="1">
          <a:blip r:embed="rId4">
            <a:alphaModFix/>
          </a:blip>
          <a:srcRect b="2793" l="86581" r="1232" t="83396"/>
          <a:stretch/>
        </p:blipFill>
        <p:spPr>
          <a:xfrm>
            <a:off x="8010500" y="4351000"/>
            <a:ext cx="1133501" cy="722574"/>
          </a:xfrm>
          <a:prstGeom prst="rect">
            <a:avLst/>
          </a:prstGeom>
          <a:noFill/>
          <a:ln>
            <a:noFill/>
          </a:ln>
        </p:spPr>
      </p:pic>
      <p:pic>
        <p:nvPicPr>
          <p:cNvPr id="468" name="Google Shape;468;p42" title="logo-france-service_imagelarge.png"/>
          <p:cNvPicPr preferRelativeResize="0"/>
          <p:nvPr/>
        </p:nvPicPr>
        <p:blipFill>
          <a:blip r:embed="rId5">
            <a:alphaModFix/>
          </a:blip>
          <a:stretch>
            <a:fillRect/>
          </a:stretch>
        </p:blipFill>
        <p:spPr>
          <a:xfrm>
            <a:off x="81625" y="78675"/>
            <a:ext cx="1068890" cy="601250"/>
          </a:xfrm>
          <a:prstGeom prst="rect">
            <a:avLst/>
          </a:prstGeom>
          <a:noFill/>
          <a:ln>
            <a:noFill/>
          </a:ln>
        </p:spPr>
      </p:pic>
      <p:pic>
        <p:nvPicPr>
          <p:cNvPr id="469" name="Google Shape;469;p42"/>
          <p:cNvPicPr preferRelativeResize="0"/>
          <p:nvPr/>
        </p:nvPicPr>
        <p:blipFill>
          <a:blip r:embed="rId6">
            <a:alphaModFix/>
          </a:blip>
          <a:stretch>
            <a:fillRect/>
          </a:stretch>
        </p:blipFill>
        <p:spPr>
          <a:xfrm>
            <a:off x="8273650" y="78675"/>
            <a:ext cx="791700" cy="667625"/>
          </a:xfrm>
          <a:prstGeom prst="rect">
            <a:avLst/>
          </a:prstGeom>
          <a:noFill/>
          <a:ln>
            <a:noFill/>
          </a:ln>
        </p:spPr>
      </p:pic>
      <p:grpSp>
        <p:nvGrpSpPr>
          <p:cNvPr id="470" name="Google Shape;470;p42"/>
          <p:cNvGrpSpPr/>
          <p:nvPr/>
        </p:nvGrpSpPr>
        <p:grpSpPr>
          <a:xfrm>
            <a:off x="2409425" y="316450"/>
            <a:ext cx="4325127" cy="1158947"/>
            <a:chOff x="3252350" y="354275"/>
            <a:chExt cx="4325127" cy="1158947"/>
          </a:xfrm>
        </p:grpSpPr>
        <p:pic>
          <p:nvPicPr>
            <p:cNvPr id="471" name="Google Shape;471;p42"/>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472" name="Google Shape;472;p42"/>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473" name="Google Shape;473;p42"/>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Site mes services étudiants</a:t>
            </a:r>
            <a:endParaRPr b="1" sz="2600">
              <a:solidFill>
                <a:schemeClr val="dk1"/>
              </a:solidFill>
              <a:latin typeface="Arial Rounded"/>
              <a:ea typeface="Arial Rounded"/>
              <a:cs typeface="Arial Rounded"/>
              <a:sym typeface="Arial Rounded"/>
            </a:endParaRPr>
          </a:p>
        </p:txBody>
      </p:sp>
      <p:sp>
        <p:nvSpPr>
          <p:cNvPr id="474" name="Google Shape;474;p42"/>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chemeClr val="hlink"/>
                </a:solidFill>
                <a:latin typeface="Aptos"/>
                <a:ea typeface="Aptos"/>
                <a:cs typeface="Aptos"/>
                <a:sym typeface="Aptos"/>
                <a:hlinkClick r:id="rId8"/>
              </a:rPr>
              <a:t>https://messervices.etudiant.gouv.fr/</a:t>
            </a:r>
            <a:r>
              <a:rPr lang="fr" sz="1100">
                <a:solidFill>
                  <a:srgbClr val="467886"/>
                </a:solidFill>
                <a:latin typeface="Aptos"/>
                <a:ea typeface="Aptos"/>
                <a:cs typeface="Aptos"/>
                <a:sym typeface="Aptos"/>
              </a:rPr>
              <a:t> </a:t>
            </a:r>
            <a:endParaRPr/>
          </a:p>
        </p:txBody>
      </p:sp>
      <p:sp>
        <p:nvSpPr>
          <p:cNvPr id="475" name="Google Shape;475;p42"/>
          <p:cNvSpPr txBox="1"/>
          <p:nvPr/>
        </p:nvSpPr>
        <p:spPr>
          <a:xfrm>
            <a:off x="1426088" y="1419900"/>
            <a:ext cx="6228900" cy="2306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7.</a:t>
            </a: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Attendre les résultats</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
        <p:nvSpPr>
          <p:cNvPr id="476" name="Google Shape;476;p42"/>
          <p:cNvSpPr txBox="1"/>
          <p:nvPr/>
        </p:nvSpPr>
        <p:spPr>
          <a:xfrm>
            <a:off x="2560800" y="1684225"/>
            <a:ext cx="3000000" cy="36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1000"/>
              </a:spcAft>
              <a:buNone/>
            </a:pPr>
            <a:r>
              <a:rPr lang="fr" sz="1200">
                <a:solidFill>
                  <a:schemeClr val="dk2"/>
                </a:solidFill>
                <a:highlight>
                  <a:schemeClr val="lt1"/>
                </a:highlight>
                <a:latin typeface="Roboto"/>
                <a:ea typeface="Roboto"/>
                <a:cs typeface="Roboto"/>
                <a:sym typeface="Roboto"/>
              </a:rPr>
              <a:t>💡</a:t>
            </a:r>
            <a:r>
              <a:rPr i="1" lang="fr" sz="1200">
                <a:solidFill>
                  <a:schemeClr val="dk2"/>
                </a:solidFill>
                <a:highlight>
                  <a:schemeClr val="lt1"/>
                </a:highlight>
                <a:latin typeface="Roboto"/>
                <a:ea typeface="Roboto"/>
                <a:cs typeface="Roboto"/>
                <a:sym typeface="Roboto"/>
              </a:rPr>
              <a:t>Cycle de sélection tous les 2 ou 3 jours</a:t>
            </a:r>
            <a:endParaRPr/>
          </a:p>
        </p:txBody>
      </p:sp>
      <p:sp>
        <p:nvSpPr>
          <p:cNvPr id="477" name="Google Shape;477;p42"/>
          <p:cNvSpPr txBox="1"/>
          <p:nvPr/>
        </p:nvSpPr>
        <p:spPr>
          <a:xfrm>
            <a:off x="810050" y="2121577"/>
            <a:ext cx="3229500" cy="1711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X</a:t>
            </a:r>
            <a:r>
              <a:rPr lang="fr" sz="1200">
                <a:solidFill>
                  <a:srgbClr val="EDC914"/>
                </a:solidFill>
                <a:latin typeface="Roboto"/>
                <a:ea typeface="Roboto"/>
                <a:cs typeface="Roboto"/>
                <a:sym typeface="Roboto"/>
              </a:rPr>
              <a:t> </a:t>
            </a:r>
            <a:r>
              <a:rPr b="1" lang="fr" sz="1200">
                <a:solidFill>
                  <a:srgbClr val="595959"/>
                </a:solidFill>
                <a:highlight>
                  <a:srgbClr val="FFFFFF"/>
                </a:highlight>
                <a:latin typeface="Roboto"/>
                <a:ea typeface="Roboto"/>
                <a:cs typeface="Roboto"/>
                <a:sym typeface="Roboto"/>
              </a:rPr>
              <a:t>Pas d’attribution de chambre</a:t>
            </a:r>
            <a:endParaRPr b="1"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br>
              <a:rPr b="1" lang="fr" sz="1200">
                <a:solidFill>
                  <a:srgbClr val="595959"/>
                </a:solidFill>
                <a:highlight>
                  <a:srgbClr val="FFFFFF"/>
                </a:highlight>
                <a:latin typeface="Roboto"/>
                <a:ea typeface="Roboto"/>
                <a:cs typeface="Roboto"/>
                <a:sym typeface="Roboto"/>
              </a:rPr>
            </a:br>
            <a:r>
              <a:rPr lang="fr" sz="1200">
                <a:solidFill>
                  <a:srgbClr val="595959"/>
                </a:solidFill>
                <a:highlight>
                  <a:srgbClr val="FFFFFF"/>
                </a:highlight>
                <a:latin typeface="Roboto"/>
                <a:ea typeface="Roboto"/>
                <a:cs typeface="Roboto"/>
                <a:sym typeface="Roboto"/>
              </a:rPr>
              <a:t>Ce n’est pas grave, MAIS,</a:t>
            </a:r>
            <a:br>
              <a:rPr lang="fr" sz="1200">
                <a:solidFill>
                  <a:srgbClr val="595959"/>
                </a:solidFill>
                <a:highlight>
                  <a:srgbClr val="FFFFFF"/>
                </a:highlight>
                <a:latin typeface="Roboto"/>
                <a:ea typeface="Roboto"/>
                <a:cs typeface="Roboto"/>
                <a:sym typeface="Roboto"/>
              </a:rPr>
            </a:br>
            <a:br>
              <a:rPr lang="fr" sz="1200">
                <a:solidFill>
                  <a:srgbClr val="595959"/>
                </a:solidFill>
                <a:highlight>
                  <a:srgbClr val="FFFFFF"/>
                </a:highlight>
                <a:latin typeface="Roboto"/>
                <a:ea typeface="Roboto"/>
                <a:cs typeface="Roboto"/>
                <a:sym typeface="Roboto"/>
              </a:rPr>
            </a:b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Il faut recommencer la demande de logement [étapes 3 à 7] </a:t>
            </a:r>
            <a:br>
              <a:rPr lang="fr" sz="1200">
                <a:solidFill>
                  <a:schemeClr val="dk2"/>
                </a:solidFill>
                <a:highlight>
                  <a:schemeClr val="lt1"/>
                </a:highlight>
                <a:latin typeface="Roboto"/>
                <a:ea typeface="Roboto"/>
                <a:cs typeface="Roboto"/>
                <a:sym typeface="Roboto"/>
              </a:rPr>
            </a:br>
            <a:r>
              <a:rPr lang="fr" sz="1200">
                <a:solidFill>
                  <a:schemeClr val="dk2"/>
                </a:solidFill>
                <a:highlight>
                  <a:schemeClr val="lt1"/>
                </a:highlight>
                <a:latin typeface="Roboto"/>
                <a:ea typeface="Roboto"/>
                <a:cs typeface="Roboto"/>
                <a:sym typeface="Roboto"/>
              </a:rPr>
              <a:t>choix &gt; sélections &gt; enregistrement &gt; validation</a:t>
            </a:r>
            <a:endParaRPr i="1"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
        <p:nvSpPr>
          <p:cNvPr id="478" name="Google Shape;478;p42"/>
          <p:cNvSpPr txBox="1"/>
          <p:nvPr/>
        </p:nvSpPr>
        <p:spPr>
          <a:xfrm>
            <a:off x="4922575" y="2429025"/>
            <a:ext cx="4059000" cy="1761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b="1" lang="fr" sz="1200">
                <a:solidFill>
                  <a:srgbClr val="EDC914"/>
                </a:solidFill>
                <a:latin typeface="Roboto"/>
                <a:ea typeface="Roboto"/>
                <a:cs typeface="Roboto"/>
                <a:sym typeface="Roboto"/>
              </a:rPr>
              <a:t>Surveiller régulièrement, car des chambres peuvent se libérer, car</a:t>
            </a:r>
            <a:endParaRPr b="1" sz="1200">
              <a:solidFill>
                <a:schemeClr val="dk2"/>
              </a:solidFill>
              <a:highlight>
                <a:schemeClr val="lt1"/>
              </a:highlight>
              <a:latin typeface="Roboto"/>
              <a:ea typeface="Roboto"/>
              <a:cs typeface="Roboto"/>
              <a:sym typeface="Roboto"/>
            </a:endParaRPr>
          </a:p>
          <a:p>
            <a:pPr indent="-304800" lvl="0" marL="457200" rtl="0" algn="just">
              <a:spcBef>
                <a:spcPts val="1000"/>
              </a:spcBef>
              <a:spcAft>
                <a:spcPts val="0"/>
              </a:spcAft>
              <a:buClr>
                <a:schemeClr val="dk2"/>
              </a:buClr>
              <a:buSzPts val="1200"/>
              <a:buFont typeface="Roboto"/>
              <a:buChar char="-"/>
            </a:pPr>
            <a:r>
              <a:rPr lang="fr" sz="1200">
                <a:solidFill>
                  <a:schemeClr val="dk2"/>
                </a:solidFill>
                <a:highlight>
                  <a:schemeClr val="lt1"/>
                </a:highlight>
                <a:latin typeface="Roboto"/>
                <a:ea typeface="Roboto"/>
                <a:cs typeface="Roboto"/>
                <a:sym typeface="Roboto"/>
              </a:rPr>
              <a:t>Le prétendant n’a pas vu qu’il a eu une attribution et ne s’en occupe pas</a:t>
            </a:r>
            <a:endParaRPr sz="1200">
              <a:solidFill>
                <a:schemeClr val="dk2"/>
              </a:solidFill>
              <a:highlight>
                <a:schemeClr val="lt1"/>
              </a:highlight>
              <a:latin typeface="Roboto"/>
              <a:ea typeface="Roboto"/>
              <a:cs typeface="Roboto"/>
              <a:sym typeface="Roboto"/>
            </a:endParaRPr>
          </a:p>
          <a:p>
            <a:pPr indent="-304800" lvl="0" marL="457200" rtl="0" algn="just">
              <a:spcBef>
                <a:spcPts val="0"/>
              </a:spcBef>
              <a:spcAft>
                <a:spcPts val="0"/>
              </a:spcAft>
              <a:buClr>
                <a:schemeClr val="dk2"/>
              </a:buClr>
              <a:buSzPts val="1200"/>
              <a:buFont typeface="Roboto"/>
              <a:buChar char="-"/>
            </a:pPr>
            <a:r>
              <a:rPr lang="fr" sz="1200">
                <a:solidFill>
                  <a:schemeClr val="dk2"/>
                </a:solidFill>
                <a:highlight>
                  <a:schemeClr val="lt1"/>
                </a:highlight>
                <a:latin typeface="Roboto"/>
                <a:ea typeface="Roboto"/>
                <a:cs typeface="Roboto"/>
                <a:sym typeface="Roboto"/>
              </a:rPr>
              <a:t>Le prétendant n’a pas fourni les pièces pour finaliser son attribution</a:t>
            </a:r>
            <a:endParaRPr sz="1200">
              <a:solidFill>
                <a:schemeClr val="dk2"/>
              </a:solidFill>
              <a:highlight>
                <a:schemeClr val="lt1"/>
              </a:highlight>
              <a:latin typeface="Roboto"/>
              <a:ea typeface="Roboto"/>
              <a:cs typeface="Roboto"/>
              <a:sym typeface="Roboto"/>
            </a:endParaRPr>
          </a:p>
          <a:p>
            <a:pPr indent="-304800" lvl="0" marL="457200" rtl="0" algn="just">
              <a:spcBef>
                <a:spcPts val="0"/>
              </a:spcBef>
              <a:spcAft>
                <a:spcPts val="0"/>
              </a:spcAft>
              <a:buClr>
                <a:schemeClr val="dk2"/>
              </a:buClr>
              <a:buSzPts val="1200"/>
              <a:buFont typeface="Roboto"/>
              <a:buChar char="-"/>
            </a:pPr>
            <a:r>
              <a:rPr lang="fr" sz="1200">
                <a:solidFill>
                  <a:schemeClr val="dk2"/>
                </a:solidFill>
                <a:highlight>
                  <a:schemeClr val="lt1"/>
                </a:highlight>
                <a:latin typeface="Roboto"/>
                <a:ea typeface="Roboto"/>
                <a:cs typeface="Roboto"/>
                <a:sym typeface="Roboto"/>
              </a:rPr>
              <a:t>Le prétendant a eu une autre chambre dans une autre académie ou la même en fonction de sa Fac</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
        <p:nvSpPr>
          <p:cNvPr id="479" name="Google Shape;479;p42"/>
          <p:cNvSpPr txBox="1"/>
          <p:nvPr/>
        </p:nvSpPr>
        <p:spPr>
          <a:xfrm>
            <a:off x="462500" y="3833075"/>
            <a:ext cx="3924600" cy="646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1000"/>
              </a:spcAft>
              <a:buNone/>
            </a:pPr>
            <a:r>
              <a:rPr lang="fr" sz="1000">
                <a:solidFill>
                  <a:schemeClr val="dk2"/>
                </a:solidFill>
                <a:highlight>
                  <a:schemeClr val="lt1"/>
                </a:highlight>
                <a:latin typeface="Roboto"/>
                <a:ea typeface="Roboto"/>
                <a:cs typeface="Roboto"/>
                <a:sym typeface="Roboto"/>
              </a:rPr>
              <a:t>💡</a:t>
            </a:r>
            <a:r>
              <a:rPr i="1" lang="fr" sz="1000">
                <a:solidFill>
                  <a:schemeClr val="dk2"/>
                </a:solidFill>
                <a:highlight>
                  <a:schemeClr val="lt1"/>
                </a:highlight>
                <a:latin typeface="Roboto"/>
                <a:ea typeface="Roboto"/>
                <a:cs typeface="Roboto"/>
                <a:sym typeface="Roboto"/>
              </a:rPr>
              <a:t>Les boursiers échelon 3 à 5/5 ont une chambre en premier les boursiers échelon 1 ou 0bis peuvent être sélectionnés seulement fin juillet ou courant août</a:t>
            </a:r>
            <a:endParaRPr sz="12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pic>
        <p:nvPicPr>
          <p:cNvPr id="484" name="Google Shape;484;p43" title="téléchargement.jpg"/>
          <p:cNvPicPr preferRelativeResize="0"/>
          <p:nvPr/>
        </p:nvPicPr>
        <p:blipFill>
          <a:blip r:embed="rId3">
            <a:alphaModFix/>
          </a:blip>
          <a:stretch>
            <a:fillRect/>
          </a:stretch>
        </p:blipFill>
        <p:spPr>
          <a:xfrm>
            <a:off x="81625" y="4190026"/>
            <a:ext cx="1334025" cy="853775"/>
          </a:xfrm>
          <a:prstGeom prst="rect">
            <a:avLst/>
          </a:prstGeom>
          <a:noFill/>
          <a:ln>
            <a:noFill/>
          </a:ln>
        </p:spPr>
      </p:pic>
      <p:pic>
        <p:nvPicPr>
          <p:cNvPr id="485" name="Google Shape;485;p43"/>
          <p:cNvPicPr preferRelativeResize="0"/>
          <p:nvPr/>
        </p:nvPicPr>
        <p:blipFill rotWithShape="1">
          <a:blip r:embed="rId4">
            <a:alphaModFix/>
          </a:blip>
          <a:srcRect b="2793" l="86581" r="1232" t="83396"/>
          <a:stretch/>
        </p:blipFill>
        <p:spPr>
          <a:xfrm>
            <a:off x="8010500" y="4351000"/>
            <a:ext cx="1133501" cy="722574"/>
          </a:xfrm>
          <a:prstGeom prst="rect">
            <a:avLst/>
          </a:prstGeom>
          <a:noFill/>
          <a:ln>
            <a:noFill/>
          </a:ln>
        </p:spPr>
      </p:pic>
      <p:pic>
        <p:nvPicPr>
          <p:cNvPr id="486" name="Google Shape;486;p43" title="logo-france-service_imagelarge.png"/>
          <p:cNvPicPr preferRelativeResize="0"/>
          <p:nvPr/>
        </p:nvPicPr>
        <p:blipFill>
          <a:blip r:embed="rId5">
            <a:alphaModFix/>
          </a:blip>
          <a:stretch>
            <a:fillRect/>
          </a:stretch>
        </p:blipFill>
        <p:spPr>
          <a:xfrm>
            <a:off x="81625" y="78675"/>
            <a:ext cx="1068890" cy="601250"/>
          </a:xfrm>
          <a:prstGeom prst="rect">
            <a:avLst/>
          </a:prstGeom>
          <a:noFill/>
          <a:ln>
            <a:noFill/>
          </a:ln>
        </p:spPr>
      </p:pic>
      <p:pic>
        <p:nvPicPr>
          <p:cNvPr id="487" name="Google Shape;487;p43"/>
          <p:cNvPicPr preferRelativeResize="0"/>
          <p:nvPr/>
        </p:nvPicPr>
        <p:blipFill>
          <a:blip r:embed="rId6">
            <a:alphaModFix/>
          </a:blip>
          <a:stretch>
            <a:fillRect/>
          </a:stretch>
        </p:blipFill>
        <p:spPr>
          <a:xfrm>
            <a:off x="8273650" y="78675"/>
            <a:ext cx="791700" cy="667625"/>
          </a:xfrm>
          <a:prstGeom prst="rect">
            <a:avLst/>
          </a:prstGeom>
          <a:noFill/>
          <a:ln>
            <a:noFill/>
          </a:ln>
        </p:spPr>
      </p:pic>
      <p:grpSp>
        <p:nvGrpSpPr>
          <p:cNvPr id="488" name="Google Shape;488;p43"/>
          <p:cNvGrpSpPr/>
          <p:nvPr/>
        </p:nvGrpSpPr>
        <p:grpSpPr>
          <a:xfrm>
            <a:off x="2409425" y="316450"/>
            <a:ext cx="4325127" cy="1158947"/>
            <a:chOff x="3252350" y="354275"/>
            <a:chExt cx="4325127" cy="1158947"/>
          </a:xfrm>
        </p:grpSpPr>
        <p:pic>
          <p:nvPicPr>
            <p:cNvPr id="489" name="Google Shape;489;p43"/>
            <p:cNvPicPr preferRelativeResize="0"/>
            <p:nvPr/>
          </p:nvPicPr>
          <p:blipFill rotWithShape="1">
            <a:blip r:embed="rId7">
              <a:alphaModFix/>
            </a:blip>
            <a:srcRect b="24581" l="52707" r="30240" t="61165"/>
            <a:stretch/>
          </p:blipFill>
          <p:spPr>
            <a:xfrm rot="150431">
              <a:off x="3273823" y="413169"/>
              <a:ext cx="2715430" cy="1041158"/>
            </a:xfrm>
            <a:prstGeom prst="rect">
              <a:avLst/>
            </a:prstGeom>
            <a:noFill/>
            <a:ln>
              <a:noFill/>
            </a:ln>
          </p:spPr>
        </p:pic>
        <p:pic>
          <p:nvPicPr>
            <p:cNvPr id="490" name="Google Shape;490;p43"/>
            <p:cNvPicPr preferRelativeResize="0"/>
            <p:nvPr/>
          </p:nvPicPr>
          <p:blipFill rotWithShape="1">
            <a:blip r:embed="rId7">
              <a:alphaModFix/>
            </a:blip>
            <a:srcRect b="24581" l="52707" r="30240" t="61165"/>
            <a:stretch/>
          </p:blipFill>
          <p:spPr>
            <a:xfrm rot="150431">
              <a:off x="4840573" y="413169"/>
              <a:ext cx="2715430" cy="1041158"/>
            </a:xfrm>
            <a:prstGeom prst="rect">
              <a:avLst/>
            </a:prstGeom>
            <a:noFill/>
            <a:ln>
              <a:noFill/>
            </a:ln>
          </p:spPr>
        </p:pic>
      </p:grpSp>
      <p:sp>
        <p:nvSpPr>
          <p:cNvPr id="491" name="Google Shape;491;p43"/>
          <p:cNvSpPr txBox="1"/>
          <p:nvPr>
            <p:ph idx="1" type="subTitle"/>
          </p:nvPr>
        </p:nvSpPr>
        <p:spPr>
          <a:xfrm>
            <a:off x="1913297" y="5788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Site mes services étudiants</a:t>
            </a:r>
            <a:endParaRPr b="1" sz="2600">
              <a:solidFill>
                <a:schemeClr val="dk1"/>
              </a:solidFill>
              <a:latin typeface="Arial Rounded"/>
              <a:ea typeface="Arial Rounded"/>
              <a:cs typeface="Arial Rounded"/>
              <a:sym typeface="Arial Rounded"/>
            </a:endParaRPr>
          </a:p>
        </p:txBody>
      </p:sp>
      <p:sp>
        <p:nvSpPr>
          <p:cNvPr id="492" name="Google Shape;492;p43"/>
          <p:cNvSpPr txBox="1"/>
          <p:nvPr/>
        </p:nvSpPr>
        <p:spPr>
          <a:xfrm>
            <a:off x="2985500" y="1017425"/>
            <a:ext cx="3000000" cy="354000"/>
          </a:xfrm>
          <a:prstGeom prst="rect">
            <a:avLst/>
          </a:prstGeom>
          <a:noFill/>
          <a:ln>
            <a:noFill/>
          </a:ln>
        </p:spPr>
        <p:txBody>
          <a:bodyPr anchorCtr="0" anchor="t" bIns="91425" lIns="91425" spcFirstLastPara="1" rIns="91425" wrap="square" tIns="91425">
            <a:spAutoFit/>
          </a:bodyPr>
          <a:lstStyle/>
          <a:p>
            <a:pPr indent="0" lvl="0" marL="0" rtl="0" algn="ctr">
              <a:lnSpc>
                <a:spcPct val="107916"/>
              </a:lnSpc>
              <a:spcBef>
                <a:spcPts val="0"/>
              </a:spcBef>
              <a:spcAft>
                <a:spcPts val="0"/>
              </a:spcAft>
              <a:buNone/>
            </a:pPr>
            <a:r>
              <a:rPr lang="fr" sz="1100">
                <a:solidFill>
                  <a:srgbClr val="467886"/>
                </a:solidFill>
                <a:latin typeface="Aptos"/>
                <a:ea typeface="Aptos"/>
                <a:cs typeface="Aptos"/>
                <a:sym typeface="Aptos"/>
              </a:rPr>
              <a:t>🔗 </a:t>
            </a:r>
            <a:r>
              <a:rPr lang="fr" sz="1100" u="sng">
                <a:solidFill>
                  <a:schemeClr val="hlink"/>
                </a:solidFill>
                <a:latin typeface="Aptos"/>
                <a:ea typeface="Aptos"/>
                <a:cs typeface="Aptos"/>
                <a:sym typeface="Aptos"/>
                <a:hlinkClick r:id="rId8"/>
              </a:rPr>
              <a:t>https://messervices.etudiant.gouv.fr/</a:t>
            </a:r>
            <a:r>
              <a:rPr lang="fr" sz="1100">
                <a:solidFill>
                  <a:srgbClr val="467886"/>
                </a:solidFill>
                <a:latin typeface="Aptos"/>
                <a:ea typeface="Aptos"/>
                <a:cs typeface="Aptos"/>
                <a:sym typeface="Aptos"/>
              </a:rPr>
              <a:t> </a:t>
            </a:r>
            <a:endParaRPr/>
          </a:p>
        </p:txBody>
      </p:sp>
      <p:sp>
        <p:nvSpPr>
          <p:cNvPr id="493" name="Google Shape;493;p43"/>
          <p:cNvSpPr txBox="1"/>
          <p:nvPr/>
        </p:nvSpPr>
        <p:spPr>
          <a:xfrm>
            <a:off x="2084088" y="1540425"/>
            <a:ext cx="6228900" cy="2306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7. </a:t>
            </a:r>
            <a:r>
              <a:rPr lang="fr" sz="1200">
                <a:solidFill>
                  <a:srgbClr val="595959"/>
                </a:solidFill>
                <a:highlight>
                  <a:srgbClr val="FFFFFF"/>
                </a:highlight>
                <a:latin typeface="Roboto"/>
                <a:ea typeface="Roboto"/>
                <a:cs typeface="Roboto"/>
                <a:sym typeface="Roboto"/>
              </a:rPr>
              <a:t>Attendre les résultats</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t/>
            </a:r>
            <a:endParaRPr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
        <p:nvSpPr>
          <p:cNvPr id="494" name="Google Shape;494;p43"/>
          <p:cNvSpPr txBox="1"/>
          <p:nvPr/>
        </p:nvSpPr>
        <p:spPr>
          <a:xfrm>
            <a:off x="3020750" y="1919015"/>
            <a:ext cx="3229500" cy="1711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fr" sz="1200">
                <a:solidFill>
                  <a:srgbClr val="EDC914"/>
                </a:solidFill>
                <a:latin typeface="Roboto"/>
                <a:ea typeface="Roboto"/>
                <a:cs typeface="Roboto"/>
                <a:sym typeface="Roboto"/>
              </a:rPr>
              <a:t>✔</a:t>
            </a:r>
            <a:r>
              <a:rPr lang="fr" sz="1200">
                <a:solidFill>
                  <a:srgbClr val="EDC914"/>
                </a:solidFill>
                <a:latin typeface="Roboto"/>
                <a:ea typeface="Roboto"/>
                <a:cs typeface="Roboto"/>
                <a:sym typeface="Roboto"/>
              </a:rPr>
              <a:t> </a:t>
            </a:r>
            <a:r>
              <a:rPr b="1" lang="fr" sz="1200">
                <a:solidFill>
                  <a:srgbClr val="595959"/>
                </a:solidFill>
                <a:highlight>
                  <a:srgbClr val="FFFFFF"/>
                </a:highlight>
                <a:latin typeface="Roboto"/>
                <a:ea typeface="Roboto"/>
                <a:cs typeface="Roboto"/>
                <a:sym typeface="Roboto"/>
              </a:rPr>
              <a:t>A</a:t>
            </a:r>
            <a:r>
              <a:rPr b="1" lang="fr" sz="1200">
                <a:solidFill>
                  <a:srgbClr val="595959"/>
                </a:solidFill>
                <a:highlight>
                  <a:srgbClr val="FFFFFF"/>
                </a:highlight>
                <a:latin typeface="Roboto"/>
                <a:ea typeface="Roboto"/>
                <a:cs typeface="Roboto"/>
                <a:sym typeface="Roboto"/>
              </a:rPr>
              <a:t>ttribution de chambre</a:t>
            </a:r>
            <a:endParaRPr b="1" sz="1200">
              <a:solidFill>
                <a:srgbClr val="595959"/>
              </a:solidFill>
              <a:highlight>
                <a:srgbClr val="FFFFFF"/>
              </a:highlight>
              <a:latin typeface="Roboto"/>
              <a:ea typeface="Roboto"/>
              <a:cs typeface="Roboto"/>
              <a:sym typeface="Roboto"/>
            </a:endParaRPr>
          </a:p>
          <a:p>
            <a:pPr indent="0" lvl="0" marL="0" rtl="0" algn="just">
              <a:spcBef>
                <a:spcPts val="1000"/>
              </a:spcBef>
              <a:spcAft>
                <a:spcPts val="0"/>
              </a:spcAft>
              <a:buNone/>
            </a:pPr>
            <a:r>
              <a:rPr lang="fr" sz="1200">
                <a:solidFill>
                  <a:srgbClr val="EDC914"/>
                </a:solidFill>
                <a:latin typeface="Roboto"/>
                <a:ea typeface="Roboto"/>
                <a:cs typeface="Roboto"/>
                <a:sym typeface="Roboto"/>
              </a:rPr>
              <a:t>8</a:t>
            </a:r>
            <a:r>
              <a:rPr lang="fr" sz="1200">
                <a:solidFill>
                  <a:srgbClr val="EDC914"/>
                </a:solidFill>
                <a:latin typeface="Roboto"/>
                <a:ea typeface="Roboto"/>
                <a:cs typeface="Roboto"/>
                <a:sym typeface="Roboto"/>
              </a:rPr>
              <a:t>. </a:t>
            </a:r>
            <a:r>
              <a:rPr lang="fr" sz="1200">
                <a:solidFill>
                  <a:srgbClr val="595959"/>
                </a:solidFill>
                <a:highlight>
                  <a:srgbClr val="FFFFFF"/>
                </a:highlight>
                <a:latin typeface="Roboto"/>
                <a:ea typeface="Roboto"/>
                <a:cs typeface="Roboto"/>
                <a:sym typeface="Roboto"/>
              </a:rPr>
              <a:t>Se connecter </a:t>
            </a:r>
            <a:br>
              <a:rPr lang="fr" sz="1200">
                <a:solidFill>
                  <a:srgbClr val="595959"/>
                </a:solidFill>
                <a:highlight>
                  <a:srgbClr val="FFFFFF"/>
                </a:highlight>
                <a:latin typeface="Roboto"/>
                <a:ea typeface="Roboto"/>
                <a:cs typeface="Roboto"/>
                <a:sym typeface="Roboto"/>
              </a:rPr>
            </a:br>
            <a:r>
              <a:rPr lang="fr" sz="1200">
                <a:solidFill>
                  <a:srgbClr val="EDC914"/>
                </a:solidFill>
                <a:latin typeface="Roboto"/>
                <a:ea typeface="Roboto"/>
                <a:cs typeface="Roboto"/>
                <a:sym typeface="Roboto"/>
              </a:rPr>
              <a:t>9</a:t>
            </a:r>
            <a:r>
              <a:rPr lang="fr" sz="1200">
                <a:solidFill>
                  <a:srgbClr val="EDC914"/>
                </a:solidFill>
                <a:latin typeface="Roboto"/>
                <a:ea typeface="Roboto"/>
                <a:cs typeface="Roboto"/>
                <a:sym typeface="Roboto"/>
              </a:rPr>
              <a:t>. </a:t>
            </a:r>
            <a:r>
              <a:rPr lang="fr" sz="1200">
                <a:solidFill>
                  <a:schemeClr val="dk2"/>
                </a:solidFill>
                <a:highlight>
                  <a:schemeClr val="lt1"/>
                </a:highlight>
                <a:latin typeface="Roboto"/>
                <a:ea typeface="Roboto"/>
                <a:cs typeface="Roboto"/>
                <a:sym typeface="Roboto"/>
              </a:rPr>
              <a:t>Cliquer sur « cité U » puis « Proposition de logement » et « réservation en cours »</a:t>
            </a:r>
            <a:br>
              <a:rPr lang="fr" sz="1200">
                <a:solidFill>
                  <a:schemeClr val="dk2"/>
                </a:solidFill>
                <a:highlight>
                  <a:schemeClr val="lt1"/>
                </a:highlight>
                <a:latin typeface="Roboto"/>
                <a:ea typeface="Roboto"/>
                <a:cs typeface="Roboto"/>
                <a:sym typeface="Roboto"/>
              </a:rPr>
            </a:br>
            <a:r>
              <a:rPr lang="fr" sz="1200">
                <a:solidFill>
                  <a:srgbClr val="EDC914"/>
                </a:solidFill>
                <a:latin typeface="Roboto"/>
                <a:ea typeface="Roboto"/>
                <a:cs typeface="Roboto"/>
                <a:sym typeface="Roboto"/>
              </a:rPr>
              <a:t>10. </a:t>
            </a:r>
            <a:r>
              <a:rPr lang="fr" sz="1200">
                <a:solidFill>
                  <a:schemeClr val="dk2"/>
                </a:solidFill>
                <a:highlight>
                  <a:schemeClr val="lt1"/>
                </a:highlight>
                <a:latin typeface="Roboto"/>
                <a:ea typeface="Roboto"/>
                <a:cs typeface="Roboto"/>
                <a:sym typeface="Roboto"/>
              </a:rPr>
              <a:t>Monter son dossier de bénéficiaire d’une chambre avec </a:t>
            </a:r>
            <a:r>
              <a:rPr b="1" lang="fr" sz="1200">
                <a:solidFill>
                  <a:schemeClr val="dk2"/>
                </a:solidFill>
                <a:highlight>
                  <a:schemeClr val="lt1"/>
                </a:highlight>
                <a:latin typeface="Roboto"/>
                <a:ea typeface="Roboto"/>
                <a:cs typeface="Roboto"/>
                <a:sym typeface="Roboto"/>
              </a:rPr>
              <a:t>tous les justificatifs</a:t>
            </a:r>
            <a:endParaRPr b="1" sz="1200">
              <a:solidFill>
                <a:schemeClr val="dk2"/>
              </a:solidFill>
              <a:highlight>
                <a:schemeClr val="lt1"/>
              </a:highlight>
              <a:latin typeface="Roboto"/>
              <a:ea typeface="Roboto"/>
              <a:cs typeface="Roboto"/>
              <a:sym typeface="Roboto"/>
            </a:endParaRPr>
          </a:p>
          <a:p>
            <a:pPr indent="0" lvl="0" marL="0" rtl="0" algn="just">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sp>
        <p:nvSpPr>
          <p:cNvPr id="495" name="Google Shape;495;p43"/>
          <p:cNvSpPr txBox="1"/>
          <p:nvPr/>
        </p:nvSpPr>
        <p:spPr>
          <a:xfrm>
            <a:off x="2866450" y="3583975"/>
            <a:ext cx="3924600" cy="646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1000"/>
              </a:spcAft>
              <a:buNone/>
            </a:pPr>
            <a:r>
              <a:rPr lang="fr" sz="1000">
                <a:solidFill>
                  <a:schemeClr val="dk2"/>
                </a:solidFill>
                <a:highlight>
                  <a:schemeClr val="lt1"/>
                </a:highlight>
                <a:latin typeface="Roboto"/>
                <a:ea typeface="Roboto"/>
                <a:cs typeface="Roboto"/>
                <a:sym typeface="Roboto"/>
              </a:rPr>
              <a:t>💡</a:t>
            </a:r>
            <a:r>
              <a:rPr i="1" lang="fr" sz="1000">
                <a:solidFill>
                  <a:schemeClr val="dk2"/>
                </a:solidFill>
                <a:highlight>
                  <a:schemeClr val="lt1"/>
                </a:highlight>
                <a:latin typeface="Roboto"/>
                <a:ea typeface="Roboto"/>
                <a:cs typeface="Roboto"/>
                <a:sym typeface="Roboto"/>
              </a:rPr>
              <a:t>Il ne faut pas hésiter à échanger avec le CROUS par mail ou téléphone si on a des difficultés pour fournir des pièces et ne pas perdre le bénéfice de sa chambre.</a:t>
            </a:r>
            <a:endParaRPr sz="1200"/>
          </a:p>
        </p:txBody>
      </p:sp>
      <p:pic>
        <p:nvPicPr>
          <p:cNvPr id="496" name="Google Shape;496;p43"/>
          <p:cNvPicPr preferRelativeResize="0"/>
          <p:nvPr/>
        </p:nvPicPr>
        <p:blipFill>
          <a:blip r:embed="rId9">
            <a:alphaModFix/>
          </a:blip>
          <a:stretch>
            <a:fillRect/>
          </a:stretch>
        </p:blipFill>
        <p:spPr>
          <a:xfrm>
            <a:off x="658000" y="2279218"/>
            <a:ext cx="2008375" cy="887100"/>
          </a:xfrm>
          <a:prstGeom prst="rect">
            <a:avLst/>
          </a:prstGeom>
          <a:noFill/>
          <a:ln>
            <a:noFill/>
          </a:ln>
        </p:spPr>
      </p:pic>
      <p:pic>
        <p:nvPicPr>
          <p:cNvPr id="497" name="Google Shape;497;p43"/>
          <p:cNvPicPr preferRelativeResize="0"/>
          <p:nvPr/>
        </p:nvPicPr>
        <p:blipFill>
          <a:blip r:embed="rId10">
            <a:alphaModFix/>
          </a:blip>
          <a:stretch>
            <a:fillRect/>
          </a:stretch>
        </p:blipFill>
        <p:spPr>
          <a:xfrm rot="9467556">
            <a:off x="2533171" y="2459813"/>
            <a:ext cx="525925" cy="525925"/>
          </a:xfrm>
          <a:prstGeom prst="rect">
            <a:avLst/>
          </a:prstGeom>
          <a:noFill/>
          <a:ln>
            <a:noFill/>
          </a:ln>
        </p:spPr>
      </p:pic>
      <p:sp>
        <p:nvSpPr>
          <p:cNvPr id="498" name="Google Shape;498;p43"/>
          <p:cNvSpPr txBox="1"/>
          <p:nvPr/>
        </p:nvSpPr>
        <p:spPr>
          <a:xfrm rot="628927">
            <a:off x="5350735" y="1675422"/>
            <a:ext cx="2072791" cy="608062"/>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a:solidFill>
                  <a:srgbClr val="EDC914"/>
                </a:solidFill>
                <a:latin typeface="Roboto"/>
                <a:ea typeface="Roboto"/>
                <a:cs typeface="Roboto"/>
                <a:sym typeface="Roboto"/>
              </a:rPr>
              <a:t>Réactivité PRIMORDIALE</a:t>
            </a:r>
            <a:endParaRPr b="1" sz="1800">
              <a:solidFill>
                <a:schemeClr val="dk2"/>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6"/>
          <p:cNvPicPr preferRelativeResize="0"/>
          <p:nvPr/>
        </p:nvPicPr>
        <p:blipFill rotWithShape="1">
          <a:blip r:embed="rId3">
            <a:alphaModFix/>
          </a:blip>
          <a:srcRect b="24581" l="52707" r="30240" t="61165"/>
          <a:stretch/>
        </p:blipFill>
        <p:spPr>
          <a:xfrm rot="150431">
            <a:off x="3273823" y="413169"/>
            <a:ext cx="2715430" cy="1041158"/>
          </a:xfrm>
          <a:prstGeom prst="rect">
            <a:avLst/>
          </a:prstGeom>
          <a:noFill/>
          <a:ln>
            <a:noFill/>
          </a:ln>
        </p:spPr>
      </p:pic>
      <p:sp>
        <p:nvSpPr>
          <p:cNvPr id="85" name="Google Shape;85;p16"/>
          <p:cNvSpPr txBox="1"/>
          <p:nvPr>
            <p:ph idx="1" type="subTitle"/>
          </p:nvPr>
        </p:nvSpPr>
        <p:spPr>
          <a:xfrm>
            <a:off x="1999797" y="6260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Pré-requis</a:t>
            </a:r>
            <a:endParaRPr b="1" sz="2600">
              <a:solidFill>
                <a:schemeClr val="dk1"/>
              </a:solidFill>
              <a:latin typeface="Arial Rounded"/>
              <a:ea typeface="Arial Rounded"/>
              <a:cs typeface="Arial Rounded"/>
              <a:sym typeface="Arial Rounded"/>
            </a:endParaRPr>
          </a:p>
        </p:txBody>
      </p:sp>
      <p:sp>
        <p:nvSpPr>
          <p:cNvPr id="86" name="Google Shape;86;p16"/>
          <p:cNvSpPr txBox="1"/>
          <p:nvPr/>
        </p:nvSpPr>
        <p:spPr>
          <a:xfrm>
            <a:off x="3465000" y="1720950"/>
            <a:ext cx="2214000" cy="2477700"/>
          </a:xfrm>
          <a:prstGeom prst="rect">
            <a:avLst/>
          </a:prstGeom>
          <a:noFill/>
          <a:ln>
            <a:noFill/>
          </a:ln>
        </p:spPr>
        <p:txBody>
          <a:bodyPr anchorCtr="0" anchor="t" bIns="91425" lIns="91425" spcFirstLastPara="1" rIns="91425" wrap="square" tIns="91425">
            <a:noAutofit/>
          </a:bodyPr>
          <a:lstStyle/>
          <a:p>
            <a:pPr indent="0" lvl="0" marL="457200" rtl="0" algn="just">
              <a:lnSpc>
                <a:spcPct val="130000"/>
              </a:lnSpc>
              <a:spcBef>
                <a:spcPts val="0"/>
              </a:spcBef>
              <a:spcAft>
                <a:spcPts val="0"/>
              </a:spcAft>
              <a:buNone/>
            </a:pPr>
            <a:r>
              <a:rPr lang="fr" sz="1050">
                <a:solidFill>
                  <a:schemeClr val="dk1"/>
                </a:solidFill>
                <a:latin typeface="Roboto"/>
                <a:ea typeface="Roboto"/>
                <a:cs typeface="Roboto"/>
                <a:sym typeface="Roboto"/>
              </a:rPr>
              <a:t>✅ avoir 18 ans</a:t>
            </a:r>
            <a:endParaRPr sz="1050">
              <a:solidFill>
                <a:schemeClr val="dk1"/>
              </a:solidFill>
              <a:latin typeface="Roboto"/>
              <a:ea typeface="Roboto"/>
              <a:cs typeface="Roboto"/>
              <a:sym typeface="Roboto"/>
            </a:endParaRPr>
          </a:p>
          <a:p>
            <a:pPr indent="0" lvl="0" marL="45720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a:p>
            <a:pPr indent="0" lvl="0" marL="45720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p:txBody>
      </p:sp>
      <p:pic>
        <p:nvPicPr>
          <p:cNvPr id="87" name="Google Shape;87;p16"/>
          <p:cNvPicPr preferRelativeResize="0"/>
          <p:nvPr/>
        </p:nvPicPr>
        <p:blipFill rotWithShape="1">
          <a:blip r:embed="rId4">
            <a:alphaModFix/>
          </a:blip>
          <a:srcRect b="2793" l="86581" r="1232" t="83396"/>
          <a:stretch/>
        </p:blipFill>
        <p:spPr>
          <a:xfrm>
            <a:off x="8010500" y="4351000"/>
            <a:ext cx="1133501" cy="722574"/>
          </a:xfrm>
          <a:prstGeom prst="rect">
            <a:avLst/>
          </a:prstGeom>
          <a:noFill/>
          <a:ln>
            <a:noFill/>
          </a:ln>
        </p:spPr>
      </p:pic>
      <p:pic>
        <p:nvPicPr>
          <p:cNvPr id="88" name="Google Shape;88;p16" title="logo-france-service_imagelarge.png"/>
          <p:cNvPicPr preferRelativeResize="0"/>
          <p:nvPr/>
        </p:nvPicPr>
        <p:blipFill>
          <a:blip r:embed="rId5">
            <a:alphaModFix/>
          </a:blip>
          <a:stretch>
            <a:fillRect/>
          </a:stretch>
        </p:blipFill>
        <p:spPr>
          <a:xfrm>
            <a:off x="81625" y="78675"/>
            <a:ext cx="1068890" cy="601250"/>
          </a:xfrm>
          <a:prstGeom prst="rect">
            <a:avLst/>
          </a:prstGeom>
          <a:noFill/>
          <a:ln>
            <a:noFill/>
          </a:ln>
        </p:spPr>
      </p:pic>
      <p:pic>
        <p:nvPicPr>
          <p:cNvPr id="89" name="Google Shape;89;p16"/>
          <p:cNvPicPr preferRelativeResize="0"/>
          <p:nvPr/>
        </p:nvPicPr>
        <p:blipFill>
          <a:blip r:embed="rId6">
            <a:alphaModFix/>
          </a:blip>
          <a:stretch>
            <a:fillRect/>
          </a:stretch>
        </p:blipFill>
        <p:spPr>
          <a:xfrm>
            <a:off x="8273650" y="78675"/>
            <a:ext cx="791700" cy="667625"/>
          </a:xfrm>
          <a:prstGeom prst="rect">
            <a:avLst/>
          </a:prstGeom>
          <a:noFill/>
          <a:ln>
            <a:noFill/>
          </a:ln>
        </p:spPr>
      </p:pic>
      <p:pic>
        <p:nvPicPr>
          <p:cNvPr id="90" name="Google Shape;90;p16" title="téléchargement.jpg"/>
          <p:cNvPicPr preferRelativeResize="0"/>
          <p:nvPr/>
        </p:nvPicPr>
        <p:blipFill>
          <a:blip r:embed="rId7">
            <a:alphaModFix/>
          </a:blip>
          <a:stretch>
            <a:fillRect/>
          </a:stretch>
        </p:blipFill>
        <p:spPr>
          <a:xfrm>
            <a:off x="81625" y="4190026"/>
            <a:ext cx="1334025" cy="853775"/>
          </a:xfrm>
          <a:prstGeom prst="rect">
            <a:avLst/>
          </a:prstGeom>
          <a:noFill/>
          <a:ln>
            <a:noFill/>
          </a:ln>
        </p:spPr>
      </p:pic>
      <p:pic>
        <p:nvPicPr>
          <p:cNvPr id="91" name="Google Shape;91;p16" title="images.png"/>
          <p:cNvPicPr preferRelativeResize="0"/>
          <p:nvPr/>
        </p:nvPicPr>
        <p:blipFill>
          <a:blip r:embed="rId8">
            <a:alphaModFix/>
          </a:blip>
          <a:stretch>
            <a:fillRect/>
          </a:stretch>
        </p:blipFill>
        <p:spPr>
          <a:xfrm>
            <a:off x="1889700" y="454475"/>
            <a:ext cx="1528875" cy="9585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17"/>
          <p:cNvPicPr preferRelativeResize="0"/>
          <p:nvPr/>
        </p:nvPicPr>
        <p:blipFill rotWithShape="1">
          <a:blip r:embed="rId3">
            <a:alphaModFix/>
          </a:blip>
          <a:srcRect b="24581" l="52707" r="30240" t="61165"/>
          <a:stretch/>
        </p:blipFill>
        <p:spPr>
          <a:xfrm rot="150431">
            <a:off x="3273823" y="413169"/>
            <a:ext cx="2715430" cy="1041158"/>
          </a:xfrm>
          <a:prstGeom prst="rect">
            <a:avLst/>
          </a:prstGeom>
          <a:noFill/>
          <a:ln>
            <a:noFill/>
          </a:ln>
        </p:spPr>
      </p:pic>
      <p:sp>
        <p:nvSpPr>
          <p:cNvPr id="97" name="Google Shape;97;p17"/>
          <p:cNvSpPr txBox="1"/>
          <p:nvPr>
            <p:ph idx="1" type="subTitle"/>
          </p:nvPr>
        </p:nvSpPr>
        <p:spPr>
          <a:xfrm>
            <a:off x="1999797" y="6260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Pré-requis</a:t>
            </a:r>
            <a:endParaRPr b="1" sz="2600">
              <a:solidFill>
                <a:schemeClr val="dk1"/>
              </a:solidFill>
              <a:latin typeface="Arial Rounded"/>
              <a:ea typeface="Arial Rounded"/>
              <a:cs typeface="Arial Rounded"/>
              <a:sym typeface="Arial Rounded"/>
            </a:endParaRPr>
          </a:p>
        </p:txBody>
      </p:sp>
      <p:sp>
        <p:nvSpPr>
          <p:cNvPr id="98" name="Google Shape;98;p17"/>
          <p:cNvSpPr txBox="1"/>
          <p:nvPr/>
        </p:nvSpPr>
        <p:spPr>
          <a:xfrm>
            <a:off x="3465000" y="1720950"/>
            <a:ext cx="2214000" cy="2477700"/>
          </a:xfrm>
          <a:prstGeom prst="rect">
            <a:avLst/>
          </a:prstGeom>
          <a:noFill/>
          <a:ln>
            <a:noFill/>
          </a:ln>
        </p:spPr>
        <p:txBody>
          <a:bodyPr anchorCtr="0" anchor="t" bIns="91425" lIns="91425" spcFirstLastPara="1" rIns="91425" wrap="square" tIns="91425">
            <a:noAutofit/>
          </a:bodyPr>
          <a:lstStyle/>
          <a:p>
            <a:pPr indent="0" lvl="0" marL="457200" rtl="0" algn="just">
              <a:lnSpc>
                <a:spcPct val="130000"/>
              </a:lnSpc>
              <a:spcBef>
                <a:spcPts val="0"/>
              </a:spcBef>
              <a:spcAft>
                <a:spcPts val="0"/>
              </a:spcAft>
              <a:buNone/>
            </a:pPr>
            <a:r>
              <a:rPr lang="fr" sz="1050">
                <a:solidFill>
                  <a:schemeClr val="dk1"/>
                </a:solidFill>
                <a:latin typeface="Roboto"/>
                <a:ea typeface="Roboto"/>
                <a:cs typeface="Roboto"/>
                <a:sym typeface="Roboto"/>
              </a:rPr>
              <a:t>✅ avoir 18 ans</a:t>
            </a:r>
            <a:endParaRPr sz="1050">
              <a:solidFill>
                <a:schemeClr val="dk1"/>
              </a:solidFill>
              <a:latin typeface="Roboto"/>
              <a:ea typeface="Roboto"/>
              <a:cs typeface="Roboto"/>
              <a:sym typeface="Roboto"/>
            </a:endParaRPr>
          </a:p>
          <a:p>
            <a:pPr indent="0" lvl="0" marL="45720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a:p>
            <a:pPr indent="0" lvl="0" marL="0" rtl="0" algn="ctr">
              <a:lnSpc>
                <a:spcPct val="130000"/>
              </a:lnSpc>
              <a:spcBef>
                <a:spcPts val="0"/>
              </a:spcBef>
              <a:spcAft>
                <a:spcPts val="0"/>
              </a:spcAft>
              <a:buNone/>
            </a:pPr>
            <a:r>
              <a:rPr b="1" lang="fr" sz="1050">
                <a:solidFill>
                  <a:schemeClr val="dk1"/>
                </a:solidFill>
                <a:latin typeface="Roboto"/>
                <a:ea typeface="Roboto"/>
                <a:cs typeface="Roboto"/>
                <a:sym typeface="Roboto"/>
              </a:rPr>
              <a:t>Prévoir les documents suivants :</a:t>
            </a:r>
            <a:endParaRPr b="1" sz="1050">
              <a:solidFill>
                <a:schemeClr val="dk1"/>
              </a:solidFill>
              <a:latin typeface="Roboto"/>
              <a:ea typeface="Roboto"/>
              <a:cs typeface="Roboto"/>
              <a:sym typeface="Roboto"/>
            </a:endParaRPr>
          </a:p>
          <a:p>
            <a:pPr indent="-295275" lvl="0" marL="457200" rtl="0" algn="just">
              <a:lnSpc>
                <a:spcPct val="130000"/>
              </a:lnSpc>
              <a:spcBef>
                <a:spcPts val="0"/>
              </a:spcBef>
              <a:spcAft>
                <a:spcPts val="0"/>
              </a:spcAft>
              <a:buClr>
                <a:schemeClr val="dk1"/>
              </a:buClr>
              <a:buSzPts val="1050"/>
              <a:buFont typeface="Roboto"/>
              <a:buChar char="-"/>
            </a:pPr>
            <a:r>
              <a:rPr lang="fr" sz="1050">
                <a:solidFill>
                  <a:schemeClr val="dk1"/>
                </a:solidFill>
                <a:latin typeface="Roboto"/>
                <a:ea typeface="Roboto"/>
                <a:cs typeface="Roboto"/>
                <a:sym typeface="Roboto"/>
              </a:rPr>
              <a:t>RIB des parents</a:t>
            </a:r>
            <a:endParaRPr sz="1050">
              <a:solidFill>
                <a:schemeClr val="dk1"/>
              </a:solidFill>
              <a:latin typeface="Roboto"/>
              <a:ea typeface="Roboto"/>
              <a:cs typeface="Roboto"/>
              <a:sym typeface="Roboto"/>
            </a:endParaRPr>
          </a:p>
          <a:p>
            <a:pPr indent="-295275" lvl="0" marL="457200" rtl="0" algn="just">
              <a:lnSpc>
                <a:spcPct val="130000"/>
              </a:lnSpc>
              <a:spcBef>
                <a:spcPts val="0"/>
              </a:spcBef>
              <a:spcAft>
                <a:spcPts val="0"/>
              </a:spcAft>
              <a:buClr>
                <a:schemeClr val="dk1"/>
              </a:buClr>
              <a:buSzPts val="1050"/>
              <a:buFont typeface="Roboto"/>
              <a:buChar char="-"/>
            </a:pPr>
            <a:r>
              <a:rPr lang="fr" sz="1050">
                <a:solidFill>
                  <a:schemeClr val="dk1"/>
                </a:solidFill>
                <a:latin typeface="Roboto"/>
                <a:ea typeface="Roboto"/>
                <a:cs typeface="Roboto"/>
                <a:sym typeface="Roboto"/>
              </a:rPr>
              <a:t>RIB personnel</a:t>
            </a:r>
            <a:endParaRPr sz="1050">
              <a:solidFill>
                <a:schemeClr val="dk1"/>
              </a:solidFill>
              <a:latin typeface="Roboto"/>
              <a:ea typeface="Roboto"/>
              <a:cs typeface="Roboto"/>
              <a:sym typeface="Roboto"/>
            </a:endParaRPr>
          </a:p>
          <a:p>
            <a:pPr indent="-295275" lvl="0" marL="457200" rtl="0" algn="just">
              <a:lnSpc>
                <a:spcPct val="130000"/>
              </a:lnSpc>
              <a:spcBef>
                <a:spcPts val="0"/>
              </a:spcBef>
              <a:spcAft>
                <a:spcPts val="0"/>
              </a:spcAft>
              <a:buClr>
                <a:schemeClr val="dk1"/>
              </a:buClr>
              <a:buSzPts val="1050"/>
              <a:buFont typeface="Roboto"/>
              <a:buChar char="-"/>
            </a:pPr>
            <a:r>
              <a:rPr lang="fr" sz="1050">
                <a:solidFill>
                  <a:schemeClr val="dk1"/>
                </a:solidFill>
                <a:latin typeface="Roboto"/>
                <a:ea typeface="Roboto"/>
                <a:cs typeface="Roboto"/>
                <a:sym typeface="Roboto"/>
              </a:rPr>
              <a:t>Adresse mail accessible</a:t>
            </a:r>
            <a:endParaRPr sz="1050">
              <a:solidFill>
                <a:schemeClr val="dk1"/>
              </a:solidFill>
              <a:latin typeface="Roboto"/>
              <a:ea typeface="Roboto"/>
              <a:cs typeface="Roboto"/>
              <a:sym typeface="Roboto"/>
            </a:endParaRPr>
          </a:p>
          <a:p>
            <a:pPr indent="-295275" lvl="0" marL="457200" rtl="0" algn="just">
              <a:lnSpc>
                <a:spcPct val="130000"/>
              </a:lnSpc>
              <a:spcBef>
                <a:spcPts val="0"/>
              </a:spcBef>
              <a:spcAft>
                <a:spcPts val="0"/>
              </a:spcAft>
              <a:buClr>
                <a:schemeClr val="dk1"/>
              </a:buClr>
              <a:buSzPts val="1050"/>
              <a:buFont typeface="Roboto"/>
              <a:buChar char="-"/>
            </a:pPr>
            <a:r>
              <a:rPr lang="fr" sz="1050">
                <a:solidFill>
                  <a:schemeClr val="dk1"/>
                </a:solidFill>
                <a:latin typeface="Roboto"/>
                <a:ea typeface="Roboto"/>
                <a:cs typeface="Roboto"/>
                <a:sym typeface="Roboto"/>
              </a:rPr>
              <a:t>Carte vitale personnelle</a:t>
            </a:r>
            <a:endParaRPr sz="1050">
              <a:solidFill>
                <a:schemeClr val="dk1"/>
              </a:solidFill>
              <a:latin typeface="Roboto"/>
              <a:ea typeface="Roboto"/>
              <a:cs typeface="Roboto"/>
              <a:sym typeface="Roboto"/>
            </a:endParaRPr>
          </a:p>
          <a:p>
            <a:pPr indent="0" lvl="0" marL="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a:p>
            <a:pPr indent="0" lvl="0" marL="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a:p>
            <a:pPr indent="0" lvl="0" marL="45720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a:p>
            <a:pPr indent="0" lvl="0" marL="45720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p:txBody>
      </p:sp>
      <p:pic>
        <p:nvPicPr>
          <p:cNvPr id="99" name="Google Shape;99;p17"/>
          <p:cNvPicPr preferRelativeResize="0"/>
          <p:nvPr/>
        </p:nvPicPr>
        <p:blipFill rotWithShape="1">
          <a:blip r:embed="rId4">
            <a:alphaModFix/>
          </a:blip>
          <a:srcRect b="2793" l="86581" r="1232" t="83396"/>
          <a:stretch/>
        </p:blipFill>
        <p:spPr>
          <a:xfrm>
            <a:off x="8010500" y="4351000"/>
            <a:ext cx="1133501" cy="722574"/>
          </a:xfrm>
          <a:prstGeom prst="rect">
            <a:avLst/>
          </a:prstGeom>
          <a:noFill/>
          <a:ln>
            <a:noFill/>
          </a:ln>
        </p:spPr>
      </p:pic>
      <p:pic>
        <p:nvPicPr>
          <p:cNvPr id="100" name="Google Shape;100;p17" title="logo-france-service_imagelarge.png"/>
          <p:cNvPicPr preferRelativeResize="0"/>
          <p:nvPr/>
        </p:nvPicPr>
        <p:blipFill>
          <a:blip r:embed="rId5">
            <a:alphaModFix/>
          </a:blip>
          <a:stretch>
            <a:fillRect/>
          </a:stretch>
        </p:blipFill>
        <p:spPr>
          <a:xfrm>
            <a:off x="81625" y="78675"/>
            <a:ext cx="1068890" cy="601250"/>
          </a:xfrm>
          <a:prstGeom prst="rect">
            <a:avLst/>
          </a:prstGeom>
          <a:noFill/>
          <a:ln>
            <a:noFill/>
          </a:ln>
        </p:spPr>
      </p:pic>
      <p:pic>
        <p:nvPicPr>
          <p:cNvPr id="101" name="Google Shape;101;p17"/>
          <p:cNvPicPr preferRelativeResize="0"/>
          <p:nvPr/>
        </p:nvPicPr>
        <p:blipFill>
          <a:blip r:embed="rId6">
            <a:alphaModFix/>
          </a:blip>
          <a:stretch>
            <a:fillRect/>
          </a:stretch>
        </p:blipFill>
        <p:spPr>
          <a:xfrm>
            <a:off x="8273650" y="78675"/>
            <a:ext cx="791700" cy="667625"/>
          </a:xfrm>
          <a:prstGeom prst="rect">
            <a:avLst/>
          </a:prstGeom>
          <a:noFill/>
          <a:ln>
            <a:noFill/>
          </a:ln>
        </p:spPr>
      </p:pic>
      <p:pic>
        <p:nvPicPr>
          <p:cNvPr id="102" name="Google Shape;102;p17" title="téléchargement.jpg"/>
          <p:cNvPicPr preferRelativeResize="0"/>
          <p:nvPr/>
        </p:nvPicPr>
        <p:blipFill>
          <a:blip r:embed="rId7">
            <a:alphaModFix/>
          </a:blip>
          <a:stretch>
            <a:fillRect/>
          </a:stretch>
        </p:blipFill>
        <p:spPr>
          <a:xfrm>
            <a:off x="81625" y="4190026"/>
            <a:ext cx="1334025" cy="853775"/>
          </a:xfrm>
          <a:prstGeom prst="rect">
            <a:avLst/>
          </a:prstGeom>
          <a:noFill/>
          <a:ln>
            <a:noFill/>
          </a:ln>
        </p:spPr>
      </p:pic>
      <p:pic>
        <p:nvPicPr>
          <p:cNvPr id="103" name="Google Shape;103;p17" title="images.png"/>
          <p:cNvPicPr preferRelativeResize="0"/>
          <p:nvPr/>
        </p:nvPicPr>
        <p:blipFill>
          <a:blip r:embed="rId8">
            <a:alphaModFix/>
          </a:blip>
          <a:stretch>
            <a:fillRect/>
          </a:stretch>
        </p:blipFill>
        <p:spPr>
          <a:xfrm>
            <a:off x="1889700" y="454475"/>
            <a:ext cx="1528875" cy="958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18"/>
          <p:cNvPicPr preferRelativeResize="0"/>
          <p:nvPr/>
        </p:nvPicPr>
        <p:blipFill rotWithShape="1">
          <a:blip r:embed="rId3">
            <a:alphaModFix/>
          </a:blip>
          <a:srcRect b="24581" l="52707" r="30240" t="61165"/>
          <a:stretch/>
        </p:blipFill>
        <p:spPr>
          <a:xfrm rot="150431">
            <a:off x="3273823" y="413169"/>
            <a:ext cx="2715430" cy="1041158"/>
          </a:xfrm>
          <a:prstGeom prst="rect">
            <a:avLst/>
          </a:prstGeom>
          <a:noFill/>
          <a:ln>
            <a:noFill/>
          </a:ln>
        </p:spPr>
      </p:pic>
      <p:sp>
        <p:nvSpPr>
          <p:cNvPr id="109" name="Google Shape;109;p18"/>
          <p:cNvSpPr txBox="1"/>
          <p:nvPr>
            <p:ph idx="1" type="subTitle"/>
          </p:nvPr>
        </p:nvSpPr>
        <p:spPr>
          <a:xfrm>
            <a:off x="1999797" y="626025"/>
            <a:ext cx="51444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fr" sz="2600">
                <a:solidFill>
                  <a:schemeClr val="dk1"/>
                </a:solidFill>
                <a:latin typeface="Arial Rounded"/>
                <a:ea typeface="Arial Rounded"/>
                <a:cs typeface="Arial Rounded"/>
                <a:sym typeface="Arial Rounded"/>
              </a:rPr>
              <a:t>Pré-requis</a:t>
            </a:r>
            <a:endParaRPr b="1" sz="2600">
              <a:solidFill>
                <a:schemeClr val="dk1"/>
              </a:solidFill>
              <a:latin typeface="Arial Rounded"/>
              <a:ea typeface="Arial Rounded"/>
              <a:cs typeface="Arial Rounded"/>
              <a:sym typeface="Arial Rounded"/>
            </a:endParaRPr>
          </a:p>
        </p:txBody>
      </p:sp>
      <p:sp>
        <p:nvSpPr>
          <p:cNvPr id="110" name="Google Shape;110;p18"/>
          <p:cNvSpPr txBox="1"/>
          <p:nvPr/>
        </p:nvSpPr>
        <p:spPr>
          <a:xfrm>
            <a:off x="3465000" y="1720950"/>
            <a:ext cx="2214000" cy="2477700"/>
          </a:xfrm>
          <a:prstGeom prst="rect">
            <a:avLst/>
          </a:prstGeom>
          <a:noFill/>
          <a:ln>
            <a:noFill/>
          </a:ln>
        </p:spPr>
        <p:txBody>
          <a:bodyPr anchorCtr="0" anchor="t" bIns="91425" lIns="91425" spcFirstLastPara="1" rIns="91425" wrap="square" tIns="91425">
            <a:noAutofit/>
          </a:bodyPr>
          <a:lstStyle/>
          <a:p>
            <a:pPr indent="0" lvl="0" marL="457200" rtl="0" algn="just">
              <a:lnSpc>
                <a:spcPct val="130000"/>
              </a:lnSpc>
              <a:spcBef>
                <a:spcPts val="0"/>
              </a:spcBef>
              <a:spcAft>
                <a:spcPts val="0"/>
              </a:spcAft>
              <a:buNone/>
            </a:pPr>
            <a:r>
              <a:rPr lang="fr" sz="1050">
                <a:solidFill>
                  <a:schemeClr val="dk1"/>
                </a:solidFill>
                <a:latin typeface="Roboto"/>
                <a:ea typeface="Roboto"/>
                <a:cs typeface="Roboto"/>
                <a:sym typeface="Roboto"/>
              </a:rPr>
              <a:t>✅ avoir 18 ans</a:t>
            </a:r>
            <a:endParaRPr sz="1050">
              <a:solidFill>
                <a:schemeClr val="dk1"/>
              </a:solidFill>
              <a:latin typeface="Roboto"/>
              <a:ea typeface="Roboto"/>
              <a:cs typeface="Roboto"/>
              <a:sym typeface="Roboto"/>
            </a:endParaRPr>
          </a:p>
          <a:p>
            <a:pPr indent="0" lvl="0" marL="45720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a:p>
            <a:pPr indent="0" lvl="0" marL="0" rtl="0" algn="ctr">
              <a:lnSpc>
                <a:spcPct val="130000"/>
              </a:lnSpc>
              <a:spcBef>
                <a:spcPts val="0"/>
              </a:spcBef>
              <a:spcAft>
                <a:spcPts val="0"/>
              </a:spcAft>
              <a:buNone/>
            </a:pPr>
            <a:r>
              <a:rPr b="1" lang="fr" sz="1050">
                <a:solidFill>
                  <a:schemeClr val="dk1"/>
                </a:solidFill>
                <a:latin typeface="Roboto"/>
                <a:ea typeface="Roboto"/>
                <a:cs typeface="Roboto"/>
                <a:sym typeface="Roboto"/>
              </a:rPr>
              <a:t>Prévoir les documents suivants :</a:t>
            </a:r>
            <a:endParaRPr b="1" sz="1050">
              <a:solidFill>
                <a:schemeClr val="dk1"/>
              </a:solidFill>
              <a:latin typeface="Roboto"/>
              <a:ea typeface="Roboto"/>
              <a:cs typeface="Roboto"/>
              <a:sym typeface="Roboto"/>
            </a:endParaRPr>
          </a:p>
          <a:p>
            <a:pPr indent="-295275" lvl="0" marL="457200" rtl="0" algn="just">
              <a:lnSpc>
                <a:spcPct val="130000"/>
              </a:lnSpc>
              <a:spcBef>
                <a:spcPts val="0"/>
              </a:spcBef>
              <a:spcAft>
                <a:spcPts val="0"/>
              </a:spcAft>
              <a:buClr>
                <a:schemeClr val="dk1"/>
              </a:buClr>
              <a:buSzPts val="1050"/>
              <a:buFont typeface="Roboto"/>
              <a:buChar char="-"/>
            </a:pPr>
            <a:r>
              <a:rPr lang="fr" sz="1050">
                <a:solidFill>
                  <a:schemeClr val="dk1"/>
                </a:solidFill>
                <a:latin typeface="Roboto"/>
                <a:ea typeface="Roboto"/>
                <a:cs typeface="Roboto"/>
                <a:sym typeface="Roboto"/>
              </a:rPr>
              <a:t>RIB des parents</a:t>
            </a:r>
            <a:endParaRPr sz="1050">
              <a:solidFill>
                <a:schemeClr val="dk1"/>
              </a:solidFill>
              <a:latin typeface="Roboto"/>
              <a:ea typeface="Roboto"/>
              <a:cs typeface="Roboto"/>
              <a:sym typeface="Roboto"/>
            </a:endParaRPr>
          </a:p>
          <a:p>
            <a:pPr indent="-295275" lvl="0" marL="457200" rtl="0" algn="just">
              <a:lnSpc>
                <a:spcPct val="130000"/>
              </a:lnSpc>
              <a:spcBef>
                <a:spcPts val="0"/>
              </a:spcBef>
              <a:spcAft>
                <a:spcPts val="0"/>
              </a:spcAft>
              <a:buClr>
                <a:schemeClr val="dk1"/>
              </a:buClr>
              <a:buSzPts val="1050"/>
              <a:buFont typeface="Roboto"/>
              <a:buChar char="-"/>
            </a:pPr>
            <a:r>
              <a:rPr lang="fr" sz="1050">
                <a:solidFill>
                  <a:schemeClr val="dk1"/>
                </a:solidFill>
                <a:latin typeface="Roboto"/>
                <a:ea typeface="Roboto"/>
                <a:cs typeface="Roboto"/>
                <a:sym typeface="Roboto"/>
              </a:rPr>
              <a:t>RIB personnel</a:t>
            </a:r>
            <a:endParaRPr sz="1050">
              <a:solidFill>
                <a:schemeClr val="dk1"/>
              </a:solidFill>
              <a:latin typeface="Roboto"/>
              <a:ea typeface="Roboto"/>
              <a:cs typeface="Roboto"/>
              <a:sym typeface="Roboto"/>
            </a:endParaRPr>
          </a:p>
          <a:p>
            <a:pPr indent="-295275" lvl="0" marL="457200" rtl="0" algn="just">
              <a:lnSpc>
                <a:spcPct val="130000"/>
              </a:lnSpc>
              <a:spcBef>
                <a:spcPts val="0"/>
              </a:spcBef>
              <a:spcAft>
                <a:spcPts val="0"/>
              </a:spcAft>
              <a:buClr>
                <a:schemeClr val="dk1"/>
              </a:buClr>
              <a:buSzPts val="1050"/>
              <a:buFont typeface="Roboto"/>
              <a:buChar char="-"/>
            </a:pPr>
            <a:r>
              <a:rPr lang="fr" sz="1050">
                <a:solidFill>
                  <a:schemeClr val="dk1"/>
                </a:solidFill>
                <a:latin typeface="Roboto"/>
                <a:ea typeface="Roboto"/>
                <a:cs typeface="Roboto"/>
                <a:sym typeface="Roboto"/>
              </a:rPr>
              <a:t>Adresse mail accessible</a:t>
            </a:r>
            <a:endParaRPr sz="1050">
              <a:solidFill>
                <a:schemeClr val="dk1"/>
              </a:solidFill>
              <a:latin typeface="Roboto"/>
              <a:ea typeface="Roboto"/>
              <a:cs typeface="Roboto"/>
              <a:sym typeface="Roboto"/>
            </a:endParaRPr>
          </a:p>
          <a:p>
            <a:pPr indent="-295275" lvl="0" marL="457200" rtl="0" algn="just">
              <a:lnSpc>
                <a:spcPct val="130000"/>
              </a:lnSpc>
              <a:spcBef>
                <a:spcPts val="0"/>
              </a:spcBef>
              <a:spcAft>
                <a:spcPts val="0"/>
              </a:spcAft>
              <a:buClr>
                <a:schemeClr val="dk1"/>
              </a:buClr>
              <a:buSzPts val="1050"/>
              <a:buFont typeface="Roboto"/>
              <a:buChar char="-"/>
            </a:pPr>
            <a:r>
              <a:rPr lang="fr" sz="1050">
                <a:solidFill>
                  <a:schemeClr val="dk1"/>
                </a:solidFill>
                <a:latin typeface="Roboto"/>
                <a:ea typeface="Roboto"/>
                <a:cs typeface="Roboto"/>
                <a:sym typeface="Roboto"/>
              </a:rPr>
              <a:t>Carte vitale personnelle</a:t>
            </a:r>
            <a:endParaRPr sz="1050">
              <a:solidFill>
                <a:schemeClr val="dk1"/>
              </a:solidFill>
              <a:latin typeface="Roboto"/>
              <a:ea typeface="Roboto"/>
              <a:cs typeface="Roboto"/>
              <a:sym typeface="Roboto"/>
            </a:endParaRPr>
          </a:p>
          <a:p>
            <a:pPr indent="0" lvl="0" marL="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a:p>
            <a:pPr indent="0" lvl="0" marL="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a:p>
            <a:pPr indent="0" lvl="0" marL="0" rtl="0" algn="ctr">
              <a:lnSpc>
                <a:spcPct val="130000"/>
              </a:lnSpc>
              <a:spcBef>
                <a:spcPts val="0"/>
              </a:spcBef>
              <a:spcAft>
                <a:spcPts val="0"/>
              </a:spcAft>
              <a:buNone/>
            </a:pPr>
            <a:r>
              <a:rPr b="1" lang="fr" sz="1450">
                <a:solidFill>
                  <a:schemeClr val="hlink"/>
                </a:solidFill>
                <a:latin typeface="Roboto"/>
                <a:ea typeface="Roboto"/>
                <a:cs typeface="Roboto"/>
                <a:sym typeface="Roboto"/>
              </a:rPr>
              <a:t>💡 </a:t>
            </a:r>
            <a:r>
              <a:rPr b="1" lang="fr" sz="1450" u="sng">
                <a:solidFill>
                  <a:schemeClr val="hlink"/>
                </a:solidFill>
                <a:latin typeface="Roboto"/>
                <a:ea typeface="Roboto"/>
                <a:cs typeface="Roboto"/>
                <a:sym typeface="Roboto"/>
                <a:hlinkClick r:id="rId4"/>
              </a:rPr>
              <a:t>TUTO</a:t>
            </a:r>
            <a:endParaRPr b="1" sz="1450">
              <a:solidFill>
                <a:schemeClr val="dk1"/>
              </a:solidFill>
              <a:latin typeface="Roboto"/>
              <a:ea typeface="Roboto"/>
              <a:cs typeface="Roboto"/>
              <a:sym typeface="Roboto"/>
            </a:endParaRPr>
          </a:p>
          <a:p>
            <a:pPr indent="0" lvl="0" marL="45720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a:p>
            <a:pPr indent="0" lvl="0" marL="457200" rtl="0" algn="just">
              <a:lnSpc>
                <a:spcPct val="130000"/>
              </a:lnSpc>
              <a:spcBef>
                <a:spcPts val="0"/>
              </a:spcBef>
              <a:spcAft>
                <a:spcPts val="0"/>
              </a:spcAft>
              <a:buNone/>
            </a:pPr>
            <a:r>
              <a:t/>
            </a:r>
            <a:endParaRPr sz="1050">
              <a:solidFill>
                <a:schemeClr val="dk1"/>
              </a:solidFill>
              <a:latin typeface="Roboto"/>
              <a:ea typeface="Roboto"/>
              <a:cs typeface="Roboto"/>
              <a:sym typeface="Roboto"/>
            </a:endParaRPr>
          </a:p>
        </p:txBody>
      </p:sp>
      <p:pic>
        <p:nvPicPr>
          <p:cNvPr id="111" name="Google Shape;111;p18"/>
          <p:cNvPicPr preferRelativeResize="0"/>
          <p:nvPr/>
        </p:nvPicPr>
        <p:blipFill rotWithShape="1">
          <a:blip r:embed="rId5">
            <a:alphaModFix/>
          </a:blip>
          <a:srcRect b="2793" l="86581" r="1232" t="83396"/>
          <a:stretch/>
        </p:blipFill>
        <p:spPr>
          <a:xfrm>
            <a:off x="8010500" y="4351000"/>
            <a:ext cx="1133501" cy="722574"/>
          </a:xfrm>
          <a:prstGeom prst="rect">
            <a:avLst/>
          </a:prstGeom>
          <a:noFill/>
          <a:ln>
            <a:noFill/>
          </a:ln>
        </p:spPr>
      </p:pic>
      <p:pic>
        <p:nvPicPr>
          <p:cNvPr id="112" name="Google Shape;112;p18" title="logo-france-service_imagelarge.png"/>
          <p:cNvPicPr preferRelativeResize="0"/>
          <p:nvPr/>
        </p:nvPicPr>
        <p:blipFill>
          <a:blip r:embed="rId6">
            <a:alphaModFix/>
          </a:blip>
          <a:stretch>
            <a:fillRect/>
          </a:stretch>
        </p:blipFill>
        <p:spPr>
          <a:xfrm>
            <a:off x="81625" y="78675"/>
            <a:ext cx="1068890" cy="601250"/>
          </a:xfrm>
          <a:prstGeom prst="rect">
            <a:avLst/>
          </a:prstGeom>
          <a:noFill/>
          <a:ln>
            <a:noFill/>
          </a:ln>
        </p:spPr>
      </p:pic>
      <p:pic>
        <p:nvPicPr>
          <p:cNvPr id="113" name="Google Shape;113;p18"/>
          <p:cNvPicPr preferRelativeResize="0"/>
          <p:nvPr/>
        </p:nvPicPr>
        <p:blipFill>
          <a:blip r:embed="rId7">
            <a:alphaModFix/>
          </a:blip>
          <a:stretch>
            <a:fillRect/>
          </a:stretch>
        </p:blipFill>
        <p:spPr>
          <a:xfrm>
            <a:off x="8273650" y="78675"/>
            <a:ext cx="791700" cy="667625"/>
          </a:xfrm>
          <a:prstGeom prst="rect">
            <a:avLst/>
          </a:prstGeom>
          <a:noFill/>
          <a:ln>
            <a:noFill/>
          </a:ln>
        </p:spPr>
      </p:pic>
      <p:pic>
        <p:nvPicPr>
          <p:cNvPr id="114" name="Google Shape;114;p18" title="téléchargement.jpg"/>
          <p:cNvPicPr preferRelativeResize="0"/>
          <p:nvPr/>
        </p:nvPicPr>
        <p:blipFill>
          <a:blip r:embed="rId8">
            <a:alphaModFix/>
          </a:blip>
          <a:stretch>
            <a:fillRect/>
          </a:stretch>
        </p:blipFill>
        <p:spPr>
          <a:xfrm>
            <a:off x="81625" y="4190026"/>
            <a:ext cx="1334025" cy="853775"/>
          </a:xfrm>
          <a:prstGeom prst="rect">
            <a:avLst/>
          </a:prstGeom>
          <a:noFill/>
          <a:ln>
            <a:noFill/>
          </a:ln>
        </p:spPr>
      </p:pic>
      <p:pic>
        <p:nvPicPr>
          <p:cNvPr id="115" name="Google Shape;115;p18" title="images.png"/>
          <p:cNvPicPr preferRelativeResize="0"/>
          <p:nvPr/>
        </p:nvPicPr>
        <p:blipFill>
          <a:blip r:embed="rId9">
            <a:alphaModFix/>
          </a:blip>
          <a:stretch>
            <a:fillRect/>
          </a:stretch>
        </p:blipFill>
        <p:spPr>
          <a:xfrm>
            <a:off x="1889700" y="454475"/>
            <a:ext cx="1528875" cy="958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pic>
        <p:nvPicPr>
          <p:cNvPr id="120" name="Google Shape;120;p19"/>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sp>
        <p:nvSpPr>
          <p:cNvPr id="121" name="Google Shape;121;p19"/>
          <p:cNvSpPr txBox="1"/>
          <p:nvPr/>
        </p:nvSpPr>
        <p:spPr>
          <a:xfrm>
            <a:off x="3329400" y="436250"/>
            <a:ext cx="24852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2600">
                <a:highlight>
                  <a:srgbClr val="EDC911"/>
                </a:highlight>
                <a:latin typeface="Arial Rounded"/>
                <a:ea typeface="Arial Rounded"/>
                <a:cs typeface="Arial Rounded"/>
                <a:sym typeface="Arial Rounded"/>
              </a:rPr>
              <a:t>Mutuelle</a:t>
            </a:r>
            <a:endParaRPr b="1" sz="2600">
              <a:highlight>
                <a:srgbClr val="EDC911"/>
              </a:highlight>
              <a:latin typeface="Arial Rounded"/>
              <a:ea typeface="Arial Rounded"/>
              <a:cs typeface="Arial Rounded"/>
              <a:sym typeface="Arial Rounded"/>
            </a:endParaRPr>
          </a:p>
        </p:txBody>
      </p:sp>
      <p:grpSp>
        <p:nvGrpSpPr>
          <p:cNvPr id="122" name="Google Shape;122;p19"/>
          <p:cNvGrpSpPr/>
          <p:nvPr/>
        </p:nvGrpSpPr>
        <p:grpSpPr>
          <a:xfrm>
            <a:off x="99899" y="949897"/>
            <a:ext cx="3473051" cy="1724078"/>
            <a:chOff x="5407649" y="815747"/>
            <a:chExt cx="3473051" cy="1724078"/>
          </a:xfrm>
        </p:grpSpPr>
        <p:pic>
          <p:nvPicPr>
            <p:cNvPr id="123" name="Google Shape;123;p19"/>
            <p:cNvPicPr preferRelativeResize="0"/>
            <p:nvPr/>
          </p:nvPicPr>
          <p:blipFill rotWithShape="1">
            <a:blip r:embed="rId4">
              <a:alphaModFix/>
            </a:blip>
            <a:srcRect b="0" l="15184" r="14749" t="11949"/>
            <a:stretch/>
          </p:blipFill>
          <p:spPr>
            <a:xfrm flipH="1" rot="-2131513">
              <a:off x="5501732" y="888136"/>
              <a:ext cx="393259" cy="449798"/>
            </a:xfrm>
            <a:prstGeom prst="rect">
              <a:avLst/>
            </a:prstGeom>
            <a:noFill/>
            <a:ln>
              <a:noFill/>
            </a:ln>
          </p:spPr>
        </p:pic>
        <p:sp>
          <p:nvSpPr>
            <p:cNvPr id="124" name="Google Shape;124;p19"/>
            <p:cNvSpPr txBox="1"/>
            <p:nvPr/>
          </p:nvSpPr>
          <p:spPr>
            <a:xfrm>
              <a:off x="5803900" y="905425"/>
              <a:ext cx="3076800" cy="163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600">
                  <a:solidFill>
                    <a:schemeClr val="dk2"/>
                  </a:solidFill>
                  <a:latin typeface="Roboto"/>
                  <a:ea typeface="Roboto"/>
                  <a:cs typeface="Roboto"/>
                  <a:sym typeface="Roboto"/>
                </a:rPr>
                <a:t>point de vigilance</a:t>
              </a:r>
              <a:endParaRPr b="1" sz="1600">
                <a:solidFill>
                  <a:schemeClr val="dk2"/>
                </a:solidFill>
                <a:latin typeface="Roboto"/>
                <a:ea typeface="Roboto"/>
                <a:cs typeface="Roboto"/>
                <a:sym typeface="Roboto"/>
              </a:endParaRPr>
            </a:p>
            <a:p>
              <a:pPr indent="0" lvl="0" marL="0" rtl="0" algn="just">
                <a:spcBef>
                  <a:spcPts val="1000"/>
                </a:spcBef>
                <a:spcAft>
                  <a:spcPts val="0"/>
                </a:spcAft>
                <a:buNone/>
              </a:pPr>
              <a:r>
                <a:rPr lang="fr" sz="1600">
                  <a:solidFill>
                    <a:srgbClr val="EDC914"/>
                  </a:solidFill>
                  <a:latin typeface="Roboto"/>
                  <a:ea typeface="Roboto"/>
                  <a:cs typeface="Roboto"/>
                  <a:sym typeface="Roboto"/>
                </a:rPr>
                <a:t>✔ </a:t>
              </a:r>
              <a:r>
                <a:rPr lang="fr" sz="1600">
                  <a:solidFill>
                    <a:srgbClr val="595959"/>
                  </a:solidFill>
                  <a:latin typeface="Roboto"/>
                  <a:ea typeface="Roboto"/>
                  <a:cs typeface="Roboto"/>
                  <a:sym typeface="Roboto"/>
                </a:rPr>
                <a:t>vous devez, si ce n’est pas le cas, demander de valider la </a:t>
              </a:r>
              <a:r>
                <a:rPr b="1" lang="fr" sz="1600">
                  <a:solidFill>
                    <a:srgbClr val="595959"/>
                  </a:solidFill>
                  <a:latin typeface="Roboto"/>
                  <a:ea typeface="Roboto"/>
                  <a:cs typeface="Roboto"/>
                  <a:sym typeface="Roboto"/>
                </a:rPr>
                <a:t>transmission automatique</a:t>
              </a:r>
              <a:r>
                <a:rPr lang="fr" sz="1600">
                  <a:solidFill>
                    <a:srgbClr val="595959"/>
                  </a:solidFill>
                  <a:latin typeface="Roboto"/>
                  <a:ea typeface="Roboto"/>
                  <a:cs typeface="Roboto"/>
                  <a:sym typeface="Roboto"/>
                </a:rPr>
                <a:t> afin que l’assurance maladie transmette vos remboursements à la mutuelle pour que cette dernière complète sa part de remboursement.</a:t>
              </a:r>
              <a:endParaRPr sz="1600">
                <a:solidFill>
                  <a:srgbClr val="595959"/>
                </a:solidFill>
                <a:latin typeface="Roboto"/>
                <a:ea typeface="Roboto"/>
                <a:cs typeface="Roboto"/>
                <a:sym typeface="Roboto"/>
              </a:endParaRPr>
            </a:p>
            <a:p>
              <a:pPr indent="0" lvl="0" marL="0" rtl="0" algn="l">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pic>
        <p:nvPicPr>
          <p:cNvPr id="125" name="Google Shape;125;p19" title="logo-france-service_imagelarge.png"/>
          <p:cNvPicPr preferRelativeResize="0"/>
          <p:nvPr/>
        </p:nvPicPr>
        <p:blipFill>
          <a:blip r:embed="rId5">
            <a:alphaModFix/>
          </a:blip>
          <a:stretch>
            <a:fillRect/>
          </a:stretch>
        </p:blipFill>
        <p:spPr>
          <a:xfrm>
            <a:off x="81625" y="78675"/>
            <a:ext cx="1068890" cy="601250"/>
          </a:xfrm>
          <a:prstGeom prst="rect">
            <a:avLst/>
          </a:prstGeom>
          <a:noFill/>
          <a:ln>
            <a:noFill/>
          </a:ln>
        </p:spPr>
      </p:pic>
      <p:pic>
        <p:nvPicPr>
          <p:cNvPr id="126" name="Google Shape;126;p19"/>
          <p:cNvPicPr preferRelativeResize="0"/>
          <p:nvPr/>
        </p:nvPicPr>
        <p:blipFill>
          <a:blip r:embed="rId6">
            <a:alphaModFix/>
          </a:blip>
          <a:stretch>
            <a:fillRect/>
          </a:stretch>
        </p:blipFill>
        <p:spPr>
          <a:xfrm>
            <a:off x="8273650" y="78675"/>
            <a:ext cx="791700" cy="667625"/>
          </a:xfrm>
          <a:prstGeom prst="rect">
            <a:avLst/>
          </a:prstGeom>
          <a:noFill/>
          <a:ln>
            <a:noFill/>
          </a:ln>
        </p:spPr>
      </p:pic>
      <p:pic>
        <p:nvPicPr>
          <p:cNvPr id="127" name="Google Shape;127;p19" title="téléchargement.jpg"/>
          <p:cNvPicPr preferRelativeResize="0"/>
          <p:nvPr/>
        </p:nvPicPr>
        <p:blipFill>
          <a:blip r:embed="rId7">
            <a:alphaModFix/>
          </a:blip>
          <a:stretch>
            <a:fillRect/>
          </a:stretch>
        </p:blipFill>
        <p:spPr>
          <a:xfrm>
            <a:off x="81625" y="4190026"/>
            <a:ext cx="1334025" cy="853775"/>
          </a:xfrm>
          <a:prstGeom prst="rect">
            <a:avLst/>
          </a:prstGeom>
          <a:noFill/>
          <a:ln>
            <a:noFill/>
          </a:ln>
        </p:spPr>
      </p:pic>
      <p:pic>
        <p:nvPicPr>
          <p:cNvPr id="128" name="Google Shape;128;p19" title="images.png"/>
          <p:cNvPicPr preferRelativeResize="0"/>
          <p:nvPr/>
        </p:nvPicPr>
        <p:blipFill rotWithShape="1">
          <a:blip r:embed="rId8">
            <a:alphaModFix/>
          </a:blip>
          <a:srcRect b="20234" l="0" r="0" t="22331"/>
          <a:stretch/>
        </p:blipFill>
        <p:spPr>
          <a:xfrm>
            <a:off x="2180700" y="453487"/>
            <a:ext cx="1528875" cy="550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0"/>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sp>
        <p:nvSpPr>
          <p:cNvPr id="134" name="Google Shape;134;p20"/>
          <p:cNvSpPr txBox="1"/>
          <p:nvPr/>
        </p:nvSpPr>
        <p:spPr>
          <a:xfrm>
            <a:off x="3329400" y="436250"/>
            <a:ext cx="24852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2600">
                <a:highlight>
                  <a:srgbClr val="EDC911"/>
                </a:highlight>
                <a:latin typeface="Arial Rounded"/>
                <a:ea typeface="Arial Rounded"/>
                <a:cs typeface="Arial Rounded"/>
                <a:sym typeface="Arial Rounded"/>
              </a:rPr>
              <a:t>Mutuelle</a:t>
            </a:r>
            <a:endParaRPr b="1" sz="2600">
              <a:highlight>
                <a:srgbClr val="EDC911"/>
              </a:highlight>
              <a:latin typeface="Arial Rounded"/>
              <a:ea typeface="Arial Rounded"/>
              <a:cs typeface="Arial Rounded"/>
              <a:sym typeface="Arial Rounded"/>
            </a:endParaRPr>
          </a:p>
        </p:txBody>
      </p:sp>
      <p:grpSp>
        <p:nvGrpSpPr>
          <p:cNvPr id="135" name="Google Shape;135;p20"/>
          <p:cNvGrpSpPr/>
          <p:nvPr/>
        </p:nvGrpSpPr>
        <p:grpSpPr>
          <a:xfrm>
            <a:off x="99899" y="949897"/>
            <a:ext cx="3473051" cy="1724078"/>
            <a:chOff x="5407649" y="815747"/>
            <a:chExt cx="3473051" cy="1724078"/>
          </a:xfrm>
        </p:grpSpPr>
        <p:pic>
          <p:nvPicPr>
            <p:cNvPr id="136" name="Google Shape;136;p20"/>
            <p:cNvPicPr preferRelativeResize="0"/>
            <p:nvPr/>
          </p:nvPicPr>
          <p:blipFill rotWithShape="1">
            <a:blip r:embed="rId4">
              <a:alphaModFix/>
            </a:blip>
            <a:srcRect b="0" l="15184" r="14749" t="11949"/>
            <a:stretch/>
          </p:blipFill>
          <p:spPr>
            <a:xfrm flipH="1" rot="-2131513">
              <a:off x="5501732" y="888136"/>
              <a:ext cx="393259" cy="449798"/>
            </a:xfrm>
            <a:prstGeom prst="rect">
              <a:avLst/>
            </a:prstGeom>
            <a:noFill/>
            <a:ln>
              <a:noFill/>
            </a:ln>
          </p:spPr>
        </p:pic>
        <p:sp>
          <p:nvSpPr>
            <p:cNvPr id="137" name="Google Shape;137;p20"/>
            <p:cNvSpPr txBox="1"/>
            <p:nvPr/>
          </p:nvSpPr>
          <p:spPr>
            <a:xfrm>
              <a:off x="5803900" y="905425"/>
              <a:ext cx="3076800" cy="163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600">
                  <a:solidFill>
                    <a:schemeClr val="dk2"/>
                  </a:solidFill>
                  <a:latin typeface="Roboto"/>
                  <a:ea typeface="Roboto"/>
                  <a:cs typeface="Roboto"/>
                  <a:sym typeface="Roboto"/>
                </a:rPr>
                <a:t>point de vigilance</a:t>
              </a:r>
              <a:endParaRPr b="1" sz="1600">
                <a:solidFill>
                  <a:schemeClr val="dk2"/>
                </a:solidFill>
                <a:latin typeface="Roboto"/>
                <a:ea typeface="Roboto"/>
                <a:cs typeface="Roboto"/>
                <a:sym typeface="Roboto"/>
              </a:endParaRPr>
            </a:p>
            <a:p>
              <a:pPr indent="0" lvl="0" marL="0" rtl="0" algn="just">
                <a:spcBef>
                  <a:spcPts val="1000"/>
                </a:spcBef>
                <a:spcAft>
                  <a:spcPts val="0"/>
                </a:spcAft>
                <a:buNone/>
              </a:pPr>
              <a:r>
                <a:rPr lang="fr" sz="1600">
                  <a:solidFill>
                    <a:srgbClr val="EDC914"/>
                  </a:solidFill>
                  <a:latin typeface="Roboto"/>
                  <a:ea typeface="Roboto"/>
                  <a:cs typeface="Roboto"/>
                  <a:sym typeface="Roboto"/>
                </a:rPr>
                <a:t>✔ </a:t>
              </a:r>
              <a:r>
                <a:rPr lang="fr" sz="1600">
                  <a:solidFill>
                    <a:srgbClr val="595959"/>
                  </a:solidFill>
                  <a:latin typeface="Roboto"/>
                  <a:ea typeface="Roboto"/>
                  <a:cs typeface="Roboto"/>
                  <a:sym typeface="Roboto"/>
                </a:rPr>
                <a:t>vous devez, si ce n’est pas le cas, demander de valider la </a:t>
              </a:r>
              <a:r>
                <a:rPr b="1" lang="fr" sz="1600">
                  <a:solidFill>
                    <a:srgbClr val="595959"/>
                  </a:solidFill>
                  <a:latin typeface="Roboto"/>
                  <a:ea typeface="Roboto"/>
                  <a:cs typeface="Roboto"/>
                  <a:sym typeface="Roboto"/>
                </a:rPr>
                <a:t>transmission automatique</a:t>
              </a:r>
              <a:r>
                <a:rPr lang="fr" sz="1600">
                  <a:solidFill>
                    <a:srgbClr val="595959"/>
                  </a:solidFill>
                  <a:latin typeface="Roboto"/>
                  <a:ea typeface="Roboto"/>
                  <a:cs typeface="Roboto"/>
                  <a:sym typeface="Roboto"/>
                </a:rPr>
                <a:t> afin que l’assurance maladie transmette vos remboursements à la mutuelle pour que cette dernière complète sa part de remboursement.</a:t>
              </a:r>
              <a:endParaRPr sz="1600">
                <a:solidFill>
                  <a:srgbClr val="595959"/>
                </a:solidFill>
                <a:latin typeface="Roboto"/>
                <a:ea typeface="Roboto"/>
                <a:cs typeface="Roboto"/>
                <a:sym typeface="Roboto"/>
              </a:endParaRPr>
            </a:p>
            <a:p>
              <a:pPr indent="0" lvl="0" marL="0" rtl="0" algn="l">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grpSp>
        <p:nvGrpSpPr>
          <p:cNvPr id="138" name="Google Shape;138;p20"/>
          <p:cNvGrpSpPr/>
          <p:nvPr/>
        </p:nvGrpSpPr>
        <p:grpSpPr>
          <a:xfrm>
            <a:off x="4860024" y="949897"/>
            <a:ext cx="3932651" cy="1248578"/>
            <a:chOff x="5407649" y="815747"/>
            <a:chExt cx="3932651" cy="1248578"/>
          </a:xfrm>
        </p:grpSpPr>
        <p:pic>
          <p:nvPicPr>
            <p:cNvPr id="139" name="Google Shape;139;p20"/>
            <p:cNvPicPr preferRelativeResize="0"/>
            <p:nvPr/>
          </p:nvPicPr>
          <p:blipFill rotWithShape="1">
            <a:blip r:embed="rId4">
              <a:alphaModFix/>
            </a:blip>
            <a:srcRect b="0" l="15184" r="14749" t="11949"/>
            <a:stretch/>
          </p:blipFill>
          <p:spPr>
            <a:xfrm flipH="1" rot="-2131513">
              <a:off x="5501732" y="888136"/>
              <a:ext cx="393259" cy="449798"/>
            </a:xfrm>
            <a:prstGeom prst="rect">
              <a:avLst/>
            </a:prstGeom>
            <a:noFill/>
            <a:ln>
              <a:noFill/>
            </a:ln>
          </p:spPr>
        </p:pic>
        <p:sp>
          <p:nvSpPr>
            <p:cNvPr id="140" name="Google Shape;140;p20"/>
            <p:cNvSpPr txBox="1"/>
            <p:nvPr/>
          </p:nvSpPr>
          <p:spPr>
            <a:xfrm>
              <a:off x="5803900" y="905425"/>
              <a:ext cx="3536400" cy="115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600">
                  <a:solidFill>
                    <a:schemeClr val="dk2"/>
                  </a:solidFill>
                  <a:latin typeface="Roboto"/>
                  <a:ea typeface="Roboto"/>
                  <a:cs typeface="Roboto"/>
                  <a:sym typeface="Roboto"/>
                </a:rPr>
                <a:t>Pour cela</a:t>
              </a:r>
              <a:endParaRPr b="1" sz="1600">
                <a:solidFill>
                  <a:schemeClr val="dk2"/>
                </a:solidFill>
                <a:latin typeface="Roboto"/>
                <a:ea typeface="Roboto"/>
                <a:cs typeface="Roboto"/>
                <a:sym typeface="Roboto"/>
              </a:endParaRPr>
            </a:p>
            <a:p>
              <a:pPr indent="0" lvl="0" marL="0" rtl="0" algn="l">
                <a:spcBef>
                  <a:spcPts val="1000"/>
                </a:spcBef>
                <a:spcAft>
                  <a:spcPts val="0"/>
                </a:spcAft>
                <a:buNone/>
              </a:pPr>
              <a:r>
                <a:rPr lang="fr" sz="1600">
                  <a:solidFill>
                    <a:srgbClr val="EDC914"/>
                  </a:solidFill>
                  <a:latin typeface="Roboto"/>
                  <a:ea typeface="Roboto"/>
                  <a:cs typeface="Roboto"/>
                  <a:sym typeface="Roboto"/>
                </a:rPr>
                <a:t>✔ </a:t>
              </a:r>
              <a:r>
                <a:rPr lang="fr" sz="1600">
                  <a:solidFill>
                    <a:srgbClr val="595959"/>
                  </a:solidFill>
                  <a:highlight>
                    <a:srgbClr val="FFFFFF"/>
                  </a:highlight>
                  <a:latin typeface="Roboto"/>
                  <a:ea typeface="Roboto"/>
                  <a:cs typeface="Roboto"/>
                  <a:sym typeface="Roboto"/>
                </a:rPr>
                <a:t>Il faut fournir une attestation de droits que vous pouvez télécharger sur votre compte ameli</a:t>
              </a:r>
              <a:endParaRPr sz="1600">
                <a:solidFill>
                  <a:schemeClr val="dk2"/>
                </a:solidFill>
                <a:latin typeface="Roboto"/>
                <a:ea typeface="Roboto"/>
                <a:cs typeface="Roboto"/>
                <a:sym typeface="Roboto"/>
              </a:endParaRPr>
            </a:p>
            <a:p>
              <a:pPr indent="0" lvl="0" marL="0" rtl="0" algn="l">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pic>
        <p:nvPicPr>
          <p:cNvPr id="141" name="Google Shape;141;p20"/>
          <p:cNvPicPr preferRelativeResize="0"/>
          <p:nvPr/>
        </p:nvPicPr>
        <p:blipFill>
          <a:blip r:embed="rId5">
            <a:alphaModFix/>
          </a:blip>
          <a:stretch>
            <a:fillRect/>
          </a:stretch>
        </p:blipFill>
        <p:spPr>
          <a:xfrm>
            <a:off x="3896388" y="1345990"/>
            <a:ext cx="815786" cy="815785"/>
          </a:xfrm>
          <a:prstGeom prst="rect">
            <a:avLst/>
          </a:prstGeom>
          <a:noFill/>
          <a:ln>
            <a:noFill/>
          </a:ln>
        </p:spPr>
      </p:pic>
      <p:pic>
        <p:nvPicPr>
          <p:cNvPr id="142" name="Google Shape;142;p20" title="logo-france-service_imagelarge.png"/>
          <p:cNvPicPr preferRelativeResize="0"/>
          <p:nvPr/>
        </p:nvPicPr>
        <p:blipFill>
          <a:blip r:embed="rId6">
            <a:alphaModFix/>
          </a:blip>
          <a:stretch>
            <a:fillRect/>
          </a:stretch>
        </p:blipFill>
        <p:spPr>
          <a:xfrm>
            <a:off x="81625" y="78675"/>
            <a:ext cx="1068890" cy="601250"/>
          </a:xfrm>
          <a:prstGeom prst="rect">
            <a:avLst/>
          </a:prstGeom>
          <a:noFill/>
          <a:ln>
            <a:noFill/>
          </a:ln>
        </p:spPr>
      </p:pic>
      <p:pic>
        <p:nvPicPr>
          <p:cNvPr id="143" name="Google Shape;143;p20"/>
          <p:cNvPicPr preferRelativeResize="0"/>
          <p:nvPr/>
        </p:nvPicPr>
        <p:blipFill>
          <a:blip r:embed="rId7">
            <a:alphaModFix/>
          </a:blip>
          <a:stretch>
            <a:fillRect/>
          </a:stretch>
        </p:blipFill>
        <p:spPr>
          <a:xfrm>
            <a:off x="8273650" y="78675"/>
            <a:ext cx="791700" cy="667625"/>
          </a:xfrm>
          <a:prstGeom prst="rect">
            <a:avLst/>
          </a:prstGeom>
          <a:noFill/>
          <a:ln>
            <a:noFill/>
          </a:ln>
        </p:spPr>
      </p:pic>
      <p:pic>
        <p:nvPicPr>
          <p:cNvPr id="144" name="Google Shape;144;p20" title="téléchargement.jpg"/>
          <p:cNvPicPr preferRelativeResize="0"/>
          <p:nvPr/>
        </p:nvPicPr>
        <p:blipFill>
          <a:blip r:embed="rId8">
            <a:alphaModFix/>
          </a:blip>
          <a:stretch>
            <a:fillRect/>
          </a:stretch>
        </p:blipFill>
        <p:spPr>
          <a:xfrm>
            <a:off x="81625" y="4190026"/>
            <a:ext cx="1334025" cy="853775"/>
          </a:xfrm>
          <a:prstGeom prst="rect">
            <a:avLst/>
          </a:prstGeom>
          <a:noFill/>
          <a:ln>
            <a:noFill/>
          </a:ln>
        </p:spPr>
      </p:pic>
      <p:pic>
        <p:nvPicPr>
          <p:cNvPr id="145" name="Google Shape;145;p20" title="images.png"/>
          <p:cNvPicPr preferRelativeResize="0"/>
          <p:nvPr/>
        </p:nvPicPr>
        <p:blipFill rotWithShape="1">
          <a:blip r:embed="rId9">
            <a:alphaModFix/>
          </a:blip>
          <a:srcRect b="20234" l="0" r="0" t="22331"/>
          <a:stretch/>
        </p:blipFill>
        <p:spPr>
          <a:xfrm>
            <a:off x="2180700" y="453487"/>
            <a:ext cx="1528875" cy="5505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21"/>
          <p:cNvPicPr preferRelativeResize="0"/>
          <p:nvPr/>
        </p:nvPicPr>
        <p:blipFill rotWithShape="1">
          <a:blip r:embed="rId3">
            <a:alphaModFix/>
          </a:blip>
          <a:srcRect b="2793" l="86581" r="1232" t="83396"/>
          <a:stretch/>
        </p:blipFill>
        <p:spPr>
          <a:xfrm>
            <a:off x="8010500" y="4351000"/>
            <a:ext cx="1133501" cy="722574"/>
          </a:xfrm>
          <a:prstGeom prst="rect">
            <a:avLst/>
          </a:prstGeom>
          <a:noFill/>
          <a:ln>
            <a:noFill/>
          </a:ln>
        </p:spPr>
      </p:pic>
      <p:sp>
        <p:nvSpPr>
          <p:cNvPr id="151" name="Google Shape;151;p21"/>
          <p:cNvSpPr txBox="1"/>
          <p:nvPr/>
        </p:nvSpPr>
        <p:spPr>
          <a:xfrm>
            <a:off x="3329400" y="436250"/>
            <a:ext cx="24852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2600">
                <a:highlight>
                  <a:srgbClr val="EDC911"/>
                </a:highlight>
                <a:latin typeface="Arial Rounded"/>
                <a:ea typeface="Arial Rounded"/>
                <a:cs typeface="Arial Rounded"/>
                <a:sym typeface="Arial Rounded"/>
              </a:rPr>
              <a:t>Mutuelle</a:t>
            </a:r>
            <a:endParaRPr b="1" sz="2600">
              <a:highlight>
                <a:srgbClr val="EDC911"/>
              </a:highlight>
              <a:latin typeface="Arial Rounded"/>
              <a:ea typeface="Arial Rounded"/>
              <a:cs typeface="Arial Rounded"/>
              <a:sym typeface="Arial Rounded"/>
            </a:endParaRPr>
          </a:p>
        </p:txBody>
      </p:sp>
      <p:grpSp>
        <p:nvGrpSpPr>
          <p:cNvPr id="152" name="Google Shape;152;p21"/>
          <p:cNvGrpSpPr/>
          <p:nvPr/>
        </p:nvGrpSpPr>
        <p:grpSpPr>
          <a:xfrm>
            <a:off x="99899" y="949897"/>
            <a:ext cx="3473051" cy="1724078"/>
            <a:chOff x="5407649" y="815747"/>
            <a:chExt cx="3473051" cy="1724078"/>
          </a:xfrm>
        </p:grpSpPr>
        <p:pic>
          <p:nvPicPr>
            <p:cNvPr id="153" name="Google Shape;153;p21"/>
            <p:cNvPicPr preferRelativeResize="0"/>
            <p:nvPr/>
          </p:nvPicPr>
          <p:blipFill rotWithShape="1">
            <a:blip r:embed="rId4">
              <a:alphaModFix/>
            </a:blip>
            <a:srcRect b="0" l="15184" r="14749" t="11949"/>
            <a:stretch/>
          </p:blipFill>
          <p:spPr>
            <a:xfrm flipH="1" rot="-2131513">
              <a:off x="5501732" y="888136"/>
              <a:ext cx="393259" cy="449798"/>
            </a:xfrm>
            <a:prstGeom prst="rect">
              <a:avLst/>
            </a:prstGeom>
            <a:noFill/>
            <a:ln>
              <a:noFill/>
            </a:ln>
          </p:spPr>
        </p:pic>
        <p:sp>
          <p:nvSpPr>
            <p:cNvPr id="154" name="Google Shape;154;p21"/>
            <p:cNvSpPr txBox="1"/>
            <p:nvPr/>
          </p:nvSpPr>
          <p:spPr>
            <a:xfrm>
              <a:off x="5803900" y="905425"/>
              <a:ext cx="3076800" cy="163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600">
                  <a:solidFill>
                    <a:schemeClr val="dk2"/>
                  </a:solidFill>
                  <a:latin typeface="Roboto"/>
                  <a:ea typeface="Roboto"/>
                  <a:cs typeface="Roboto"/>
                  <a:sym typeface="Roboto"/>
                </a:rPr>
                <a:t>point de vigilance</a:t>
              </a:r>
              <a:endParaRPr b="1" sz="1600">
                <a:solidFill>
                  <a:schemeClr val="dk2"/>
                </a:solidFill>
                <a:latin typeface="Roboto"/>
                <a:ea typeface="Roboto"/>
                <a:cs typeface="Roboto"/>
                <a:sym typeface="Roboto"/>
              </a:endParaRPr>
            </a:p>
            <a:p>
              <a:pPr indent="0" lvl="0" marL="0" rtl="0" algn="just">
                <a:spcBef>
                  <a:spcPts val="1000"/>
                </a:spcBef>
                <a:spcAft>
                  <a:spcPts val="0"/>
                </a:spcAft>
                <a:buNone/>
              </a:pPr>
              <a:r>
                <a:rPr lang="fr" sz="1600">
                  <a:solidFill>
                    <a:srgbClr val="EDC914"/>
                  </a:solidFill>
                  <a:latin typeface="Roboto"/>
                  <a:ea typeface="Roboto"/>
                  <a:cs typeface="Roboto"/>
                  <a:sym typeface="Roboto"/>
                </a:rPr>
                <a:t>✔ </a:t>
              </a:r>
              <a:r>
                <a:rPr lang="fr" sz="1600">
                  <a:solidFill>
                    <a:srgbClr val="595959"/>
                  </a:solidFill>
                  <a:latin typeface="Roboto"/>
                  <a:ea typeface="Roboto"/>
                  <a:cs typeface="Roboto"/>
                  <a:sym typeface="Roboto"/>
                </a:rPr>
                <a:t>vous devez, si ce n’est pas le cas, demander de valider la </a:t>
              </a:r>
              <a:r>
                <a:rPr b="1" lang="fr" sz="1600">
                  <a:solidFill>
                    <a:srgbClr val="595959"/>
                  </a:solidFill>
                  <a:latin typeface="Roboto"/>
                  <a:ea typeface="Roboto"/>
                  <a:cs typeface="Roboto"/>
                  <a:sym typeface="Roboto"/>
                </a:rPr>
                <a:t>transmission automatique</a:t>
              </a:r>
              <a:r>
                <a:rPr lang="fr" sz="1600">
                  <a:solidFill>
                    <a:srgbClr val="595959"/>
                  </a:solidFill>
                  <a:latin typeface="Roboto"/>
                  <a:ea typeface="Roboto"/>
                  <a:cs typeface="Roboto"/>
                  <a:sym typeface="Roboto"/>
                </a:rPr>
                <a:t> afin que l’assurance maladie transmette vos remboursements à la mutuelle pour que cette dernière complète sa part de remboursement.</a:t>
              </a:r>
              <a:endParaRPr sz="1600">
                <a:solidFill>
                  <a:srgbClr val="595959"/>
                </a:solidFill>
                <a:latin typeface="Roboto"/>
                <a:ea typeface="Roboto"/>
                <a:cs typeface="Roboto"/>
                <a:sym typeface="Roboto"/>
              </a:endParaRPr>
            </a:p>
            <a:p>
              <a:pPr indent="0" lvl="0" marL="0" rtl="0" algn="l">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grpSp>
        <p:nvGrpSpPr>
          <p:cNvPr id="155" name="Google Shape;155;p21"/>
          <p:cNvGrpSpPr/>
          <p:nvPr/>
        </p:nvGrpSpPr>
        <p:grpSpPr>
          <a:xfrm>
            <a:off x="4860024" y="949897"/>
            <a:ext cx="3932651" cy="1248578"/>
            <a:chOff x="5407649" y="815747"/>
            <a:chExt cx="3932651" cy="1248578"/>
          </a:xfrm>
        </p:grpSpPr>
        <p:pic>
          <p:nvPicPr>
            <p:cNvPr id="156" name="Google Shape;156;p21"/>
            <p:cNvPicPr preferRelativeResize="0"/>
            <p:nvPr/>
          </p:nvPicPr>
          <p:blipFill rotWithShape="1">
            <a:blip r:embed="rId4">
              <a:alphaModFix/>
            </a:blip>
            <a:srcRect b="0" l="15184" r="14749" t="11949"/>
            <a:stretch/>
          </p:blipFill>
          <p:spPr>
            <a:xfrm flipH="1" rot="-2131513">
              <a:off x="5501732" y="888136"/>
              <a:ext cx="393259" cy="449798"/>
            </a:xfrm>
            <a:prstGeom prst="rect">
              <a:avLst/>
            </a:prstGeom>
            <a:noFill/>
            <a:ln>
              <a:noFill/>
            </a:ln>
          </p:spPr>
        </p:pic>
        <p:sp>
          <p:nvSpPr>
            <p:cNvPr id="157" name="Google Shape;157;p21"/>
            <p:cNvSpPr txBox="1"/>
            <p:nvPr/>
          </p:nvSpPr>
          <p:spPr>
            <a:xfrm>
              <a:off x="5803900" y="905425"/>
              <a:ext cx="3536400" cy="115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600">
                  <a:solidFill>
                    <a:schemeClr val="dk2"/>
                  </a:solidFill>
                  <a:latin typeface="Roboto"/>
                  <a:ea typeface="Roboto"/>
                  <a:cs typeface="Roboto"/>
                  <a:sym typeface="Roboto"/>
                </a:rPr>
                <a:t>Pour cela</a:t>
              </a:r>
              <a:endParaRPr b="1" sz="1600">
                <a:solidFill>
                  <a:schemeClr val="dk2"/>
                </a:solidFill>
                <a:latin typeface="Roboto"/>
                <a:ea typeface="Roboto"/>
                <a:cs typeface="Roboto"/>
                <a:sym typeface="Roboto"/>
              </a:endParaRPr>
            </a:p>
            <a:p>
              <a:pPr indent="0" lvl="0" marL="0" rtl="0" algn="l">
                <a:spcBef>
                  <a:spcPts val="1000"/>
                </a:spcBef>
                <a:spcAft>
                  <a:spcPts val="0"/>
                </a:spcAft>
                <a:buNone/>
              </a:pPr>
              <a:r>
                <a:rPr lang="fr" sz="1600">
                  <a:solidFill>
                    <a:srgbClr val="EDC914"/>
                  </a:solidFill>
                  <a:latin typeface="Roboto"/>
                  <a:ea typeface="Roboto"/>
                  <a:cs typeface="Roboto"/>
                  <a:sym typeface="Roboto"/>
                </a:rPr>
                <a:t>✔ </a:t>
              </a:r>
              <a:r>
                <a:rPr lang="fr" sz="1600">
                  <a:solidFill>
                    <a:srgbClr val="595959"/>
                  </a:solidFill>
                  <a:highlight>
                    <a:srgbClr val="FFFFFF"/>
                  </a:highlight>
                  <a:latin typeface="Roboto"/>
                  <a:ea typeface="Roboto"/>
                  <a:cs typeface="Roboto"/>
                  <a:sym typeface="Roboto"/>
                </a:rPr>
                <a:t>Il faut fournir une attestation de droits que vous pouvez télécharger sur votre compte ameli</a:t>
              </a:r>
              <a:endParaRPr sz="1600">
                <a:solidFill>
                  <a:schemeClr val="dk2"/>
                </a:solidFill>
                <a:latin typeface="Roboto"/>
                <a:ea typeface="Roboto"/>
                <a:cs typeface="Roboto"/>
                <a:sym typeface="Roboto"/>
              </a:endParaRPr>
            </a:p>
            <a:p>
              <a:pPr indent="0" lvl="0" marL="0" rtl="0" algn="l">
                <a:lnSpc>
                  <a:spcPct val="115000"/>
                </a:lnSpc>
                <a:spcBef>
                  <a:spcPts val="1000"/>
                </a:spcBef>
                <a:spcAft>
                  <a:spcPts val="0"/>
                </a:spcAft>
                <a:buNone/>
              </a:pPr>
              <a:r>
                <a:t/>
              </a:r>
              <a:endParaRPr sz="1600">
                <a:solidFill>
                  <a:schemeClr val="dk2"/>
                </a:solidFill>
                <a:latin typeface="Roboto"/>
                <a:ea typeface="Roboto"/>
                <a:cs typeface="Roboto"/>
                <a:sym typeface="Roboto"/>
              </a:endParaRPr>
            </a:p>
          </p:txBody>
        </p:sp>
      </p:grpSp>
      <p:pic>
        <p:nvPicPr>
          <p:cNvPr id="158" name="Google Shape;158;p21"/>
          <p:cNvPicPr preferRelativeResize="0"/>
          <p:nvPr/>
        </p:nvPicPr>
        <p:blipFill>
          <a:blip r:embed="rId5">
            <a:alphaModFix/>
          </a:blip>
          <a:stretch>
            <a:fillRect/>
          </a:stretch>
        </p:blipFill>
        <p:spPr>
          <a:xfrm>
            <a:off x="3896388" y="1345990"/>
            <a:ext cx="815786" cy="815785"/>
          </a:xfrm>
          <a:prstGeom prst="rect">
            <a:avLst/>
          </a:prstGeom>
          <a:noFill/>
          <a:ln>
            <a:noFill/>
          </a:ln>
        </p:spPr>
      </p:pic>
      <p:pic>
        <p:nvPicPr>
          <p:cNvPr id="159" name="Google Shape;159;p21"/>
          <p:cNvPicPr preferRelativeResize="0"/>
          <p:nvPr/>
        </p:nvPicPr>
        <p:blipFill>
          <a:blip r:embed="rId5">
            <a:alphaModFix/>
          </a:blip>
          <a:stretch>
            <a:fillRect/>
          </a:stretch>
        </p:blipFill>
        <p:spPr>
          <a:xfrm rot="8100000">
            <a:off x="6629900" y="2324637"/>
            <a:ext cx="494225" cy="494225"/>
          </a:xfrm>
          <a:prstGeom prst="rect">
            <a:avLst/>
          </a:prstGeom>
          <a:noFill/>
          <a:ln>
            <a:noFill/>
          </a:ln>
        </p:spPr>
      </p:pic>
      <p:pic>
        <p:nvPicPr>
          <p:cNvPr id="160" name="Google Shape;160;p21" title="logo-france-service_imagelarge.png"/>
          <p:cNvPicPr preferRelativeResize="0"/>
          <p:nvPr/>
        </p:nvPicPr>
        <p:blipFill>
          <a:blip r:embed="rId6">
            <a:alphaModFix/>
          </a:blip>
          <a:stretch>
            <a:fillRect/>
          </a:stretch>
        </p:blipFill>
        <p:spPr>
          <a:xfrm>
            <a:off x="81625" y="78675"/>
            <a:ext cx="1068890" cy="601250"/>
          </a:xfrm>
          <a:prstGeom prst="rect">
            <a:avLst/>
          </a:prstGeom>
          <a:noFill/>
          <a:ln>
            <a:noFill/>
          </a:ln>
        </p:spPr>
      </p:pic>
      <p:pic>
        <p:nvPicPr>
          <p:cNvPr descr="Une image contenant texte, capture d’écran, Police, nombre" id="161" name="Google Shape;161;p21"/>
          <p:cNvPicPr preferRelativeResize="0"/>
          <p:nvPr/>
        </p:nvPicPr>
        <p:blipFill>
          <a:blip r:embed="rId7">
            <a:alphaModFix/>
          </a:blip>
          <a:stretch>
            <a:fillRect/>
          </a:stretch>
        </p:blipFill>
        <p:spPr>
          <a:xfrm>
            <a:off x="4081800" y="2237798"/>
            <a:ext cx="2485200" cy="2875100"/>
          </a:xfrm>
          <a:prstGeom prst="rect">
            <a:avLst/>
          </a:prstGeom>
          <a:noFill/>
          <a:ln>
            <a:noFill/>
          </a:ln>
        </p:spPr>
      </p:pic>
      <p:pic>
        <p:nvPicPr>
          <p:cNvPr id="162" name="Google Shape;162;p21"/>
          <p:cNvPicPr preferRelativeResize="0"/>
          <p:nvPr/>
        </p:nvPicPr>
        <p:blipFill>
          <a:blip r:embed="rId8">
            <a:alphaModFix/>
          </a:blip>
          <a:stretch>
            <a:fillRect/>
          </a:stretch>
        </p:blipFill>
        <p:spPr>
          <a:xfrm rot="-2364634">
            <a:off x="4807785" y="2797164"/>
            <a:ext cx="970310" cy="970308"/>
          </a:xfrm>
          <a:prstGeom prst="rect">
            <a:avLst/>
          </a:prstGeom>
          <a:noFill/>
          <a:ln>
            <a:noFill/>
          </a:ln>
        </p:spPr>
      </p:pic>
      <p:pic>
        <p:nvPicPr>
          <p:cNvPr id="163" name="Google Shape;163;p21"/>
          <p:cNvPicPr preferRelativeResize="0"/>
          <p:nvPr/>
        </p:nvPicPr>
        <p:blipFill>
          <a:blip r:embed="rId9">
            <a:alphaModFix/>
          </a:blip>
          <a:stretch>
            <a:fillRect/>
          </a:stretch>
        </p:blipFill>
        <p:spPr>
          <a:xfrm>
            <a:off x="8273650" y="78675"/>
            <a:ext cx="791700" cy="667625"/>
          </a:xfrm>
          <a:prstGeom prst="rect">
            <a:avLst/>
          </a:prstGeom>
          <a:noFill/>
          <a:ln>
            <a:noFill/>
          </a:ln>
        </p:spPr>
      </p:pic>
      <p:pic>
        <p:nvPicPr>
          <p:cNvPr id="164" name="Google Shape;164;p21" title="téléchargement.jpg"/>
          <p:cNvPicPr preferRelativeResize="0"/>
          <p:nvPr/>
        </p:nvPicPr>
        <p:blipFill>
          <a:blip r:embed="rId10">
            <a:alphaModFix/>
          </a:blip>
          <a:stretch>
            <a:fillRect/>
          </a:stretch>
        </p:blipFill>
        <p:spPr>
          <a:xfrm>
            <a:off x="81625" y="4190026"/>
            <a:ext cx="1334025" cy="853775"/>
          </a:xfrm>
          <a:prstGeom prst="rect">
            <a:avLst/>
          </a:prstGeom>
          <a:noFill/>
          <a:ln>
            <a:noFill/>
          </a:ln>
        </p:spPr>
      </p:pic>
      <p:pic>
        <p:nvPicPr>
          <p:cNvPr id="165" name="Google Shape;165;p21" title="images.png"/>
          <p:cNvPicPr preferRelativeResize="0"/>
          <p:nvPr/>
        </p:nvPicPr>
        <p:blipFill rotWithShape="1">
          <a:blip r:embed="rId11">
            <a:alphaModFix/>
          </a:blip>
          <a:srcRect b="20234" l="0" r="0" t="22331"/>
          <a:stretch/>
        </p:blipFill>
        <p:spPr>
          <a:xfrm>
            <a:off x="2180700" y="453487"/>
            <a:ext cx="1528875" cy="5505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